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2"/>
  </p:notesMasterIdLst>
  <p:sldIdLst>
    <p:sldId id="256" r:id="rId3"/>
    <p:sldId id="270" r:id="rId4"/>
    <p:sldId id="273" r:id="rId5"/>
    <p:sldId id="275" r:id="rId6"/>
    <p:sldId id="307" r:id="rId7"/>
    <p:sldId id="308" r:id="rId8"/>
    <p:sldId id="269" r:id="rId9"/>
    <p:sldId id="274" r:id="rId10"/>
    <p:sldId id="257" r:id="rId11"/>
    <p:sldId id="263" r:id="rId12"/>
    <p:sldId id="262" r:id="rId13"/>
    <p:sldId id="264" r:id="rId14"/>
    <p:sldId id="265" r:id="rId15"/>
    <p:sldId id="258" r:id="rId16"/>
    <p:sldId id="259"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945" autoAdjust="0"/>
  </p:normalViewPr>
  <p:slideViewPr>
    <p:cSldViewPr snapToGrid="0" snapToObjects="1">
      <p:cViewPr varScale="1">
        <p:scale>
          <a:sx n="52" d="100"/>
          <a:sy n="52" d="100"/>
        </p:scale>
        <p:origin x="-2624" y="-12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4/3/14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en.wikipedia.org/wiki/Apollo_13"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the pictures: </a:t>
            </a:r>
          </a:p>
          <a:p>
            <a:pPr marL="171450" indent="-171450">
              <a:buFontTx/>
              <a:buChar char="-"/>
            </a:pPr>
            <a:r>
              <a:rPr lang="en-US" sz="1200" kern="1200" dirty="0" smtClean="0">
                <a:solidFill>
                  <a:schemeClr val="tx1"/>
                </a:solidFill>
                <a:latin typeface="+mn-lt"/>
                <a:ea typeface="+mn-ea"/>
                <a:cs typeface="+mn-cs"/>
              </a:rPr>
              <a:t>Engineering: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NASA engineers, seen here in mission control during </a:t>
            </a:r>
            <a:r>
              <a:rPr lang="en-US" sz="1200" kern="1200" dirty="0" smtClean="0">
                <a:solidFill>
                  <a:schemeClr val="tx1"/>
                </a:solidFill>
                <a:latin typeface="+mn-lt"/>
                <a:ea typeface="+mn-ea"/>
                <a:cs typeface="+mn-cs"/>
                <a:hlinkClick r:id="rId3"/>
              </a:rPr>
              <a:t>Apollo 13, worked diligently to protect the lives of the astronauts on the mission.</a:t>
            </a:r>
            <a:endParaRPr lang="en-US" sz="1200" kern="1200" dirty="0" smtClean="0">
              <a:solidFill>
                <a:schemeClr val="tx1"/>
              </a:solidFill>
              <a:latin typeface="+mn-lt"/>
              <a:ea typeface="+mn-ea"/>
              <a:cs typeface="+mn-cs"/>
            </a:endParaRPr>
          </a:p>
          <a:p>
            <a:pPr marL="171450" indent="-171450">
              <a:buFontTx/>
              <a:buChar char="-"/>
            </a:pPr>
            <a:r>
              <a:rPr lang="en-US" sz="1200" kern="1200" dirty="0" smtClean="0">
                <a:solidFill>
                  <a:schemeClr val="tx1"/>
                </a:solidFill>
                <a:latin typeface="+mn-lt"/>
                <a:ea typeface="+mn-ea"/>
                <a:cs typeface="+mn-cs"/>
              </a:rPr>
              <a:t>Production: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Ford cars (Model A shown), became a symbol of effective mass production. Efficiency both decreased the price of the cars and allowed Henry Ford to increase the workers' wages. Hence, common workers could buy their own cars. http://</a:t>
            </a:r>
            <a:r>
              <a:rPr lang="en-US" sz="1200" kern="1200" dirty="0" err="1" smtClean="0">
                <a:solidFill>
                  <a:schemeClr val="tx1"/>
                </a:solidFill>
                <a:latin typeface="+mn-lt"/>
                <a:ea typeface="+mn-ea"/>
                <a:cs typeface="+mn-cs"/>
              </a:rPr>
              <a:t>en.wikipedia.org</a:t>
            </a:r>
            <a:r>
              <a:rPr lang="en-US" sz="1200" kern="1200" dirty="0" smtClean="0">
                <a:solidFill>
                  <a:schemeClr val="tx1"/>
                </a:solidFill>
                <a:latin typeface="+mn-lt"/>
                <a:ea typeface="+mn-ea"/>
                <a:cs typeface="+mn-cs"/>
              </a:rPr>
              <a:t>/wiki/Fordism</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4</a:t>
            </a:fld>
            <a:endParaRPr lang="en-US"/>
          </a:p>
        </p:txBody>
      </p:sp>
    </p:spTree>
    <p:extLst>
      <p:ext uri="{BB962C8B-B14F-4D97-AF65-F5344CB8AC3E}">
        <p14:creationId xmlns:p14="http://schemas.microsoft.com/office/powerpoint/2010/main" val="2839873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a:t>
            </a:fld>
            <a:endParaRPr lang="en-US"/>
          </a:p>
        </p:txBody>
      </p:sp>
    </p:spTree>
    <p:extLst>
      <p:ext uri="{BB962C8B-B14F-4D97-AF65-F5344CB8AC3E}">
        <p14:creationId xmlns:p14="http://schemas.microsoft.com/office/powerpoint/2010/main" val="350612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Take two minutes to discuss with your </a:t>
            </a:r>
            <a:r>
              <a:rPr lang="en-US" dirty="0" err="1" smtClean="0"/>
              <a:t>neighbour</a:t>
            </a:r>
            <a:r>
              <a:rPr lang="en-US" dirty="0" smtClean="0"/>
              <a:t>: Which are easy, which are hard to follow in your</a:t>
            </a:r>
            <a:r>
              <a:rPr lang="en-US" baseline="0" dirty="0" smtClean="0"/>
              <a:t> project?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9</a:t>
            </a:fld>
            <a:endParaRPr lang="en-US"/>
          </a:p>
        </p:txBody>
      </p:sp>
    </p:spTree>
    <p:extLst>
      <p:ext uri="{BB962C8B-B14F-4D97-AF65-F5344CB8AC3E}">
        <p14:creationId xmlns:p14="http://schemas.microsoft.com/office/powerpoint/2010/main" val="371262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For each of the principles, compare</a:t>
            </a:r>
            <a:r>
              <a:rPr lang="en-US" baseline="0" dirty="0" smtClean="0"/>
              <a:t> XP, Scrum, and </a:t>
            </a:r>
            <a:r>
              <a:rPr lang="en-US" baseline="0" dirty="0" err="1" smtClean="0"/>
              <a:t>Kanban</a:t>
            </a:r>
            <a:r>
              <a:rPr lang="en-US" baseline="0" dirty="0" smtClean="0"/>
              <a:t> and discuss differences</a:t>
            </a:r>
          </a:p>
          <a:p>
            <a:r>
              <a:rPr lang="en-US" baseline="0" dirty="0" smtClean="0"/>
              <a:t>NOW: Pick two – the others might be a good exercise for exam and report.</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29</a:t>
            </a:fld>
            <a:endParaRPr lang="en-US"/>
          </a:p>
        </p:txBody>
      </p:sp>
    </p:spTree>
    <p:extLst>
      <p:ext uri="{BB962C8B-B14F-4D97-AF65-F5344CB8AC3E}">
        <p14:creationId xmlns:p14="http://schemas.microsoft.com/office/powerpoint/2010/main" val="4063503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C699CB88-5E1A-4FAC-892A-60949ACB1F6F}" type="datetimeFigureOut">
              <a:rPr lang="en-US" smtClean="0">
                <a:solidFill>
                  <a:prstClr val="black">
                    <a:tint val="75000"/>
                  </a:prstClr>
                </a:solidFill>
              </a:rPr>
              <a:pPr/>
              <a:t>4/3/14</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699CB88-5E1A-4FAC-892A-60949ACB1F6F}" type="datetimeFigureOut">
              <a:rPr lang="en-US" smtClean="0">
                <a:solidFill>
                  <a:prstClr val="black">
                    <a:tint val="75000"/>
                  </a:prstClr>
                </a:solidFill>
              </a:rPr>
              <a:pPr/>
              <a:t>4/3/14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4/2/14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9D31E7-7064-EF4F-93F0-966D653C7150}" type="datetimeFigureOut">
              <a:rPr lang="en-US" smtClean="0"/>
              <a:t>4/2/14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9D31E7-7064-EF4F-93F0-966D653C7150}" type="datetimeFigureOut">
              <a:rPr lang="en-US" smtClean="0"/>
              <a:t>4/2/14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9D31E7-7064-EF4F-93F0-966D653C7150}" type="datetimeFigureOut">
              <a:rPr lang="en-US" smtClean="0"/>
              <a:t>4/2/14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9D31E7-7064-EF4F-93F0-966D653C7150}" type="datetimeFigureOut">
              <a:rPr lang="en-US" smtClean="0"/>
              <a:t>4/2/14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9D31E7-7064-EF4F-93F0-966D653C7150}" type="datetimeFigureOut">
              <a:rPr lang="en-US" smtClean="0"/>
              <a:t>4/2/14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4/2/14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9D31E7-7064-EF4F-93F0-966D653C7150}" type="datetimeFigureOut">
              <a:rPr lang="en-US" smtClean="0"/>
              <a:t>4/2/14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4" Type="http://schemas.openxmlformats.org/officeDocument/2006/relationships/image" Target="../media/image1.wm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9D31E7-7064-EF4F-93F0-966D653C7150}" type="datetimeFigureOut">
              <a:rPr lang="en-US" smtClean="0"/>
              <a:t>4/2/14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C699CB88-5E1A-4FAC-892A-60949ACB1F6F}" type="datetimeFigureOut">
              <a:rPr lang="en-US" smtClean="0">
                <a:solidFill>
                  <a:prstClr val="black">
                    <a:tint val="75000"/>
                  </a:prstClr>
                </a:solidFill>
              </a:rPr>
              <a:pPr defTabSz="914400"/>
              <a:t>4/3/14</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Agile</a:t>
            </a:r>
            <a:r>
              <a:rPr lang="en-US" dirty="0" smtClean="0"/>
              <a:t/>
            </a:r>
            <a:br>
              <a:rPr lang="en-US" dirty="0" smtClean="0"/>
            </a:br>
            <a:r>
              <a:rPr lang="en-US" dirty="0" smtClean="0"/>
              <a:t>Principles </a:t>
            </a:r>
            <a:r>
              <a:rPr lang="en-US" dirty="0" smtClean="0"/>
              <a:t>and Practices</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a:t>
            </a:r>
            <a:r>
              <a:rPr lang="en-US" dirty="0" smtClean="0"/>
              <a:t>Principles</a:t>
            </a:r>
            <a:endParaRPr lang="en-US" dirty="0"/>
          </a:p>
        </p:txBody>
      </p:sp>
      <p:sp>
        <p:nvSpPr>
          <p:cNvPr id="4" name="Text Placeholder 3"/>
          <p:cNvSpPr>
            <a:spLocks noGrp="1"/>
          </p:cNvSpPr>
          <p:nvPr>
            <p:ph type="body" idx="1"/>
          </p:nvPr>
        </p:nvSpPr>
        <p:spPr>
          <a:xfrm>
            <a:off x="457200" y="1241989"/>
            <a:ext cx="4040188" cy="639762"/>
          </a:xfrm>
        </p:spPr>
        <p:txBody>
          <a:bodyPr/>
          <a:lstStyle/>
          <a:p>
            <a:r>
              <a:rPr lang="en-US" dirty="0" smtClean="0"/>
              <a:t>Core</a:t>
            </a:r>
            <a:endParaRPr lang="en-US" dirty="0"/>
          </a:p>
        </p:txBody>
      </p:sp>
      <p:sp>
        <p:nvSpPr>
          <p:cNvPr id="5" name="Content Placeholder 4"/>
          <p:cNvSpPr>
            <a:spLocks noGrp="1"/>
          </p:cNvSpPr>
          <p:nvPr>
            <p:ph sz="half" idx="2"/>
          </p:nvPr>
        </p:nvSpPr>
        <p:spPr>
          <a:xfrm>
            <a:off x="457200" y="1881751"/>
            <a:ext cx="4040188" cy="3951288"/>
          </a:xfrm>
        </p:spPr>
        <p:txBody>
          <a:bodyPr/>
          <a:lstStyle/>
          <a:p>
            <a:r>
              <a:rPr lang="en-US" dirty="0" smtClean="0"/>
              <a:t>Rapid feedback</a:t>
            </a:r>
          </a:p>
          <a:p>
            <a:r>
              <a:rPr lang="en-US" dirty="0" smtClean="0"/>
              <a:t>Assume simplicity</a:t>
            </a:r>
          </a:p>
          <a:p>
            <a:r>
              <a:rPr lang="en-US" dirty="0" smtClean="0"/>
              <a:t>Incremental change</a:t>
            </a:r>
          </a:p>
          <a:p>
            <a:r>
              <a:rPr lang="en-US" dirty="0" smtClean="0"/>
              <a:t>Embracing change</a:t>
            </a:r>
          </a:p>
          <a:p>
            <a:r>
              <a:rPr lang="en-US" dirty="0" smtClean="0"/>
              <a:t>Quality work</a:t>
            </a:r>
            <a:endParaRPr lang="en-US" dirty="0"/>
          </a:p>
        </p:txBody>
      </p:sp>
      <p:sp>
        <p:nvSpPr>
          <p:cNvPr id="6" name="Text Placeholder 5"/>
          <p:cNvSpPr>
            <a:spLocks noGrp="1"/>
          </p:cNvSpPr>
          <p:nvPr>
            <p:ph type="body" sz="quarter" idx="3"/>
          </p:nvPr>
        </p:nvSpPr>
        <p:spPr>
          <a:xfrm>
            <a:off x="4645025" y="1241989"/>
            <a:ext cx="4041775" cy="639762"/>
          </a:xfrm>
        </p:spPr>
        <p:txBody>
          <a:bodyPr/>
          <a:lstStyle/>
          <a:p>
            <a:r>
              <a:rPr lang="en-US" dirty="0" smtClean="0"/>
              <a:t>Less central</a:t>
            </a:r>
            <a:endParaRPr lang="en-US" dirty="0"/>
          </a:p>
        </p:txBody>
      </p:sp>
      <p:sp>
        <p:nvSpPr>
          <p:cNvPr id="7" name="Content Placeholder 6"/>
          <p:cNvSpPr>
            <a:spLocks noGrp="1"/>
          </p:cNvSpPr>
          <p:nvPr>
            <p:ph sz="quarter" idx="4"/>
          </p:nvPr>
        </p:nvSpPr>
        <p:spPr>
          <a:xfrm>
            <a:off x="4645025" y="1881751"/>
            <a:ext cx="4041775" cy="3951288"/>
          </a:xfrm>
        </p:spPr>
        <p:txBody>
          <a:bodyPr>
            <a:normAutofit fontScale="92500" lnSpcReduction="20000"/>
          </a:bodyPr>
          <a:lstStyle/>
          <a:p>
            <a:r>
              <a:rPr lang="en-US" dirty="0" smtClean="0"/>
              <a:t>Teach learning</a:t>
            </a:r>
          </a:p>
          <a:p>
            <a:r>
              <a:rPr lang="en-US" dirty="0" smtClean="0"/>
              <a:t>Small initial investment</a:t>
            </a:r>
          </a:p>
          <a:p>
            <a:r>
              <a:rPr lang="en-US" dirty="0" smtClean="0"/>
              <a:t>Play to win</a:t>
            </a:r>
          </a:p>
          <a:p>
            <a:r>
              <a:rPr lang="en-US" dirty="0" smtClean="0"/>
              <a:t>Concrete requirements</a:t>
            </a:r>
          </a:p>
          <a:p>
            <a:r>
              <a:rPr lang="en-US" dirty="0" smtClean="0"/>
              <a:t>Open, honest communication</a:t>
            </a:r>
          </a:p>
          <a:p>
            <a:r>
              <a:rPr lang="en-US" dirty="0" smtClean="0"/>
              <a:t>Work with people’s instincts, not against them</a:t>
            </a:r>
          </a:p>
          <a:p>
            <a:r>
              <a:rPr lang="en-US" dirty="0" smtClean="0"/>
              <a:t>Accepted responsibility</a:t>
            </a:r>
          </a:p>
          <a:p>
            <a:r>
              <a:rPr lang="en-US" dirty="0" smtClean="0"/>
              <a:t>Local adaptation</a:t>
            </a:r>
          </a:p>
          <a:p>
            <a:r>
              <a:rPr lang="en-US" dirty="0" smtClean="0"/>
              <a:t>Travel light</a:t>
            </a:r>
          </a:p>
          <a:p>
            <a:r>
              <a:rPr lang="en-US" dirty="0" smtClean="0"/>
              <a:t>Hones measurement</a:t>
            </a:r>
            <a:endParaRPr lang="en-US" dirty="0"/>
          </a:p>
        </p:txBody>
      </p:sp>
    </p:spTree>
    <p:extLst>
      <p:ext uri="{BB962C8B-B14F-4D97-AF65-F5344CB8AC3E}">
        <p14:creationId xmlns:p14="http://schemas.microsoft.com/office/powerpoint/2010/main" val="115828929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XP </a:t>
            </a:r>
            <a:r>
              <a:rPr lang="en-US" dirty="0" smtClean="0"/>
              <a:t>Practices</a:t>
            </a:r>
            <a:endParaRPr lang="en-US" dirty="0"/>
          </a:p>
        </p:txBody>
      </p:sp>
      <p:sp>
        <p:nvSpPr>
          <p:cNvPr id="3" name="Content Placeholder 2"/>
          <p:cNvSpPr>
            <a:spLocks noGrp="1"/>
          </p:cNvSpPr>
          <p:nvPr>
            <p:ph idx="1"/>
          </p:nvPr>
        </p:nvSpPr>
        <p:spPr/>
        <p:txBody>
          <a:bodyPr numCol="2">
            <a:normAutofit/>
          </a:bodyPr>
          <a:lstStyle/>
          <a:p>
            <a:r>
              <a:rPr lang="en-US" dirty="0" smtClean="0"/>
              <a:t>Planning game</a:t>
            </a:r>
          </a:p>
          <a:p>
            <a:endParaRPr lang="en-US" dirty="0" smtClean="0"/>
          </a:p>
          <a:p>
            <a:r>
              <a:rPr lang="en-US" dirty="0" smtClean="0"/>
              <a:t>Small releases</a:t>
            </a:r>
          </a:p>
          <a:p>
            <a:endParaRPr lang="en-US" dirty="0" smtClean="0"/>
          </a:p>
          <a:p>
            <a:r>
              <a:rPr lang="en-US" dirty="0" smtClean="0"/>
              <a:t>Metaphor</a:t>
            </a:r>
          </a:p>
          <a:p>
            <a:endParaRPr lang="en-US" dirty="0" smtClean="0"/>
          </a:p>
          <a:p>
            <a:r>
              <a:rPr lang="en-US" dirty="0" smtClean="0"/>
              <a:t>Simple design</a:t>
            </a:r>
          </a:p>
          <a:p>
            <a:endParaRPr lang="en-US" dirty="0" smtClean="0"/>
          </a:p>
          <a:p>
            <a:r>
              <a:rPr lang="en-US" dirty="0" smtClean="0"/>
              <a:t>Testing</a:t>
            </a:r>
          </a:p>
          <a:p>
            <a:endParaRPr lang="en-US" dirty="0" smtClean="0"/>
          </a:p>
          <a:p>
            <a:r>
              <a:rPr lang="en-US" dirty="0" smtClean="0"/>
              <a:t>Refactoring</a:t>
            </a:r>
          </a:p>
          <a:p>
            <a:endParaRPr lang="en-US" dirty="0" smtClean="0"/>
          </a:p>
          <a:p>
            <a:r>
              <a:rPr lang="en-US" dirty="0" smtClean="0"/>
              <a:t>Pair programming</a:t>
            </a:r>
          </a:p>
          <a:p>
            <a:endParaRPr lang="en-US" dirty="0" smtClean="0"/>
          </a:p>
          <a:p>
            <a:r>
              <a:rPr lang="en-US" dirty="0" smtClean="0"/>
              <a:t>Collective ownership</a:t>
            </a:r>
          </a:p>
          <a:p>
            <a:endParaRPr lang="en-US" dirty="0" smtClean="0"/>
          </a:p>
          <a:p>
            <a:r>
              <a:rPr lang="en-US" dirty="0" smtClean="0"/>
              <a:t>Continuous integration</a:t>
            </a:r>
          </a:p>
          <a:p>
            <a:endParaRPr lang="en-US" dirty="0" smtClean="0"/>
          </a:p>
          <a:p>
            <a:r>
              <a:rPr lang="en-US" dirty="0" smtClean="0"/>
              <a:t>40h week</a:t>
            </a:r>
          </a:p>
          <a:p>
            <a:endParaRPr lang="en-US" dirty="0" smtClean="0"/>
          </a:p>
          <a:p>
            <a:r>
              <a:rPr lang="en-US" dirty="0" smtClean="0"/>
              <a:t>On-site customer</a:t>
            </a:r>
          </a:p>
          <a:p>
            <a:endParaRPr lang="en-US" dirty="0" smtClean="0"/>
          </a:p>
          <a:p>
            <a:r>
              <a:rPr lang="en-US" dirty="0" smtClean="0"/>
              <a:t>Coding standards</a:t>
            </a:r>
            <a:endParaRPr lang="en-US" dirty="0"/>
          </a:p>
        </p:txBody>
      </p:sp>
    </p:spTree>
    <p:extLst>
      <p:ext uri="{BB962C8B-B14F-4D97-AF65-F5344CB8AC3E}">
        <p14:creationId xmlns:p14="http://schemas.microsoft.com/office/powerpoint/2010/main" val="4378728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Principles</a:t>
            </a:r>
            <a:endParaRPr lang="en-US" dirty="0"/>
          </a:p>
        </p:txBody>
      </p:sp>
      <p:sp>
        <p:nvSpPr>
          <p:cNvPr id="3" name="Content Placeholder 2"/>
          <p:cNvSpPr>
            <a:spLocks noGrp="1"/>
          </p:cNvSpPr>
          <p:nvPr>
            <p:ph idx="1"/>
          </p:nvPr>
        </p:nvSpPr>
        <p:spPr/>
        <p:txBody>
          <a:bodyPr anchor="ctr"/>
          <a:lstStyle/>
          <a:p>
            <a:r>
              <a:rPr lang="en-US" dirty="0" smtClean="0"/>
              <a:t>Reflection</a:t>
            </a:r>
          </a:p>
          <a:p>
            <a:pPr lvl="1"/>
            <a:r>
              <a:rPr lang="en-US" dirty="0" smtClean="0"/>
              <a:t>Stop and review product &amp; process</a:t>
            </a:r>
          </a:p>
          <a:p>
            <a:pPr lvl="1"/>
            <a:endParaRPr lang="en-US" dirty="0" smtClean="0"/>
          </a:p>
          <a:p>
            <a:r>
              <a:rPr lang="en-US" dirty="0" smtClean="0"/>
              <a:t>Self-correction</a:t>
            </a:r>
          </a:p>
          <a:p>
            <a:pPr lvl="1"/>
            <a:r>
              <a:rPr lang="en-US" dirty="0" smtClean="0"/>
              <a:t>Based on reflection</a:t>
            </a:r>
          </a:p>
          <a:p>
            <a:pPr lvl="1"/>
            <a:endParaRPr lang="en-US" dirty="0" smtClean="0"/>
          </a:p>
          <a:p>
            <a:r>
              <a:rPr lang="en-US" dirty="0" smtClean="0"/>
              <a:t>Visibility</a:t>
            </a:r>
          </a:p>
          <a:p>
            <a:pPr lvl="1"/>
            <a:r>
              <a:rPr lang="en-US" dirty="0" smtClean="0"/>
              <a:t>Everything is visible (=known) for all stakeholders, e.g. plans, schedules, issues, …</a:t>
            </a:r>
          </a:p>
          <a:p>
            <a:pPr lvl="1"/>
            <a:endParaRPr lang="en-US" dirty="0"/>
          </a:p>
        </p:txBody>
      </p:sp>
    </p:spTree>
    <p:extLst>
      <p:ext uri="{BB962C8B-B14F-4D97-AF65-F5344CB8AC3E}">
        <p14:creationId xmlns:p14="http://schemas.microsoft.com/office/powerpoint/2010/main" val="7857936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practices</a:t>
            </a:r>
            <a:endParaRPr lang="en-US" dirty="0"/>
          </a:p>
        </p:txBody>
      </p:sp>
      <p:sp>
        <p:nvSpPr>
          <p:cNvPr id="3" name="Content Placeholder 2"/>
          <p:cNvSpPr>
            <a:spLocks noGrp="1"/>
          </p:cNvSpPr>
          <p:nvPr>
            <p:ph idx="1"/>
          </p:nvPr>
        </p:nvSpPr>
        <p:spPr/>
        <p:txBody>
          <a:bodyPr anchor="ctr">
            <a:normAutofit/>
          </a:bodyPr>
          <a:lstStyle/>
          <a:p>
            <a:r>
              <a:rPr lang="en-US" dirty="0"/>
              <a:t>Product backlog vs. Sprint </a:t>
            </a:r>
            <a:r>
              <a:rPr lang="en-US" dirty="0" smtClean="0"/>
              <a:t>backlog</a:t>
            </a:r>
          </a:p>
          <a:p>
            <a:pPr lvl="1"/>
            <a:endParaRPr lang="en-US" dirty="0"/>
          </a:p>
          <a:p>
            <a:r>
              <a:rPr lang="en-US" dirty="0" smtClean="0"/>
              <a:t>Sprint planning</a:t>
            </a:r>
          </a:p>
          <a:p>
            <a:pPr lvl="1"/>
            <a:r>
              <a:rPr lang="en-US" dirty="0"/>
              <a:t>Planning poker: estimate cost</a:t>
            </a:r>
          </a:p>
          <a:p>
            <a:pPr lvl="1"/>
            <a:r>
              <a:rPr lang="en-US" dirty="0"/>
              <a:t>ROI (Return on Investment): cost vs. </a:t>
            </a:r>
            <a:r>
              <a:rPr lang="en-US" dirty="0" smtClean="0"/>
              <a:t>benefit</a:t>
            </a:r>
          </a:p>
          <a:p>
            <a:pPr lvl="1"/>
            <a:endParaRPr lang="en-US" dirty="0" smtClean="0"/>
          </a:p>
          <a:p>
            <a:r>
              <a:rPr lang="en-US" dirty="0" smtClean="0"/>
              <a:t>Retrospective</a:t>
            </a:r>
          </a:p>
          <a:p>
            <a:pPr lvl="1"/>
            <a:endParaRPr lang="en-US" dirty="0" smtClean="0"/>
          </a:p>
          <a:p>
            <a:r>
              <a:rPr lang="en-US" dirty="0"/>
              <a:t>Fixed sprint </a:t>
            </a:r>
            <a:r>
              <a:rPr lang="en-US" dirty="0" smtClean="0"/>
              <a:t>length</a:t>
            </a:r>
          </a:p>
          <a:p>
            <a:pPr lvl="1"/>
            <a:endParaRPr lang="en-US" dirty="0"/>
          </a:p>
          <a:p>
            <a:r>
              <a:rPr lang="en-US" dirty="0" smtClean="0"/>
              <a:t>Burn-down charts</a:t>
            </a:r>
          </a:p>
          <a:p>
            <a:pPr lvl="1"/>
            <a:endParaRPr lang="en-US" dirty="0" smtClean="0"/>
          </a:p>
          <a:p>
            <a:r>
              <a:rPr lang="en-US" dirty="0" smtClean="0"/>
              <a:t>Daily scrum: no longer than 15min</a:t>
            </a:r>
          </a:p>
          <a:p>
            <a:endParaRPr lang="en-US" dirty="0"/>
          </a:p>
        </p:txBody>
      </p:sp>
    </p:spTree>
    <p:extLst>
      <p:ext uri="{BB962C8B-B14F-4D97-AF65-F5344CB8AC3E}">
        <p14:creationId xmlns:p14="http://schemas.microsoft.com/office/powerpoint/2010/main" val="3865660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principles</a:t>
            </a:r>
            <a:endParaRPr lang="en-US" dirty="0"/>
          </a:p>
        </p:txBody>
      </p:sp>
      <p:sp>
        <p:nvSpPr>
          <p:cNvPr id="3" name="Content Placeholder 2"/>
          <p:cNvSpPr>
            <a:spLocks noGrp="1"/>
          </p:cNvSpPr>
          <p:nvPr>
            <p:ph idx="1"/>
          </p:nvPr>
        </p:nvSpPr>
        <p:spPr/>
        <p:txBody>
          <a:bodyPr anchor="ctr"/>
          <a:lstStyle/>
          <a:p>
            <a:r>
              <a:rPr lang="en-US" dirty="0" smtClean="0"/>
              <a:t>Start with what you do </a:t>
            </a:r>
            <a:r>
              <a:rPr lang="en-US" dirty="0" smtClean="0"/>
              <a:t>now</a:t>
            </a:r>
          </a:p>
          <a:p>
            <a:endParaRPr lang="en-US" dirty="0" smtClean="0"/>
          </a:p>
          <a:p>
            <a:r>
              <a:rPr lang="en-US" dirty="0" smtClean="0"/>
              <a:t>Agree to pursue incremental, evolutionary </a:t>
            </a:r>
            <a:r>
              <a:rPr lang="en-US" dirty="0" smtClean="0"/>
              <a:t>change</a:t>
            </a:r>
          </a:p>
          <a:p>
            <a:endParaRPr lang="en-US" dirty="0" smtClean="0"/>
          </a:p>
          <a:p>
            <a:r>
              <a:rPr lang="en-US" dirty="0" smtClean="0"/>
              <a:t>Respect the current process, roles, responsibilities and </a:t>
            </a:r>
            <a:r>
              <a:rPr lang="en-US" dirty="0" smtClean="0"/>
              <a:t>titles</a:t>
            </a:r>
          </a:p>
          <a:p>
            <a:endParaRPr lang="en-US" dirty="0" smtClean="0"/>
          </a:p>
          <a:p>
            <a:r>
              <a:rPr lang="en-US" dirty="0" smtClean="0"/>
              <a:t>Leadership at all levels</a:t>
            </a:r>
            <a:endParaRPr lang="en-US" dirty="0"/>
          </a:p>
        </p:txBody>
      </p:sp>
    </p:spTree>
    <p:extLst>
      <p:ext uri="{BB962C8B-B14F-4D97-AF65-F5344CB8AC3E}">
        <p14:creationId xmlns:p14="http://schemas.microsoft.com/office/powerpoint/2010/main" val="34382419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 core practices</a:t>
            </a:r>
            <a:endParaRPr lang="en-US" dirty="0"/>
          </a:p>
        </p:txBody>
      </p:sp>
      <p:sp>
        <p:nvSpPr>
          <p:cNvPr id="3" name="Content Placeholder 2"/>
          <p:cNvSpPr>
            <a:spLocks noGrp="1"/>
          </p:cNvSpPr>
          <p:nvPr>
            <p:ph idx="1"/>
          </p:nvPr>
        </p:nvSpPr>
        <p:spPr/>
        <p:txBody>
          <a:bodyPr>
            <a:normAutofit/>
          </a:bodyPr>
          <a:lstStyle/>
          <a:p>
            <a:r>
              <a:rPr lang="en-US" dirty="0" smtClean="0"/>
              <a:t>Visualize</a:t>
            </a:r>
          </a:p>
          <a:p>
            <a:pPr lvl="1"/>
            <a:r>
              <a:rPr lang="en-US" dirty="0" smtClean="0"/>
              <a:t>Visualization of workflow allows to understand and improve it</a:t>
            </a:r>
          </a:p>
          <a:p>
            <a:r>
              <a:rPr lang="en-US" dirty="0" smtClean="0"/>
              <a:t>Limit Work-in-Progress</a:t>
            </a:r>
          </a:p>
          <a:p>
            <a:pPr lvl="1"/>
            <a:r>
              <a:rPr lang="en-US" dirty="0" smtClean="0"/>
              <a:t>Limit the amount of </a:t>
            </a:r>
            <a:r>
              <a:rPr lang="en-US" dirty="0" err="1" smtClean="0"/>
              <a:t>workitems</a:t>
            </a:r>
            <a:r>
              <a:rPr lang="en-US" dirty="0" smtClean="0"/>
              <a:t> for each step</a:t>
            </a:r>
          </a:p>
          <a:p>
            <a:pPr lvl="1"/>
            <a:r>
              <a:rPr lang="en-US" dirty="0" smtClean="0"/>
              <a:t>Introduce a pull-system</a:t>
            </a:r>
          </a:p>
          <a:p>
            <a:r>
              <a:rPr lang="en-US" dirty="0" smtClean="0"/>
              <a:t>Manage flow</a:t>
            </a:r>
          </a:p>
          <a:p>
            <a:pPr lvl="1"/>
            <a:r>
              <a:rPr lang="en-US" dirty="0" smtClean="0"/>
              <a:t>Measure how </a:t>
            </a:r>
            <a:r>
              <a:rPr lang="en-US" dirty="0" err="1" smtClean="0"/>
              <a:t>workitems</a:t>
            </a:r>
            <a:r>
              <a:rPr lang="en-US" dirty="0" smtClean="0"/>
              <a:t> flow through the process and understand, if a change improves the situation</a:t>
            </a:r>
          </a:p>
          <a:p>
            <a:r>
              <a:rPr lang="en-US" dirty="0" smtClean="0"/>
              <a:t>Make policies explicit</a:t>
            </a:r>
          </a:p>
          <a:p>
            <a:r>
              <a:rPr lang="en-US" dirty="0" smtClean="0"/>
              <a:t>Implement feedback loops</a:t>
            </a:r>
          </a:p>
          <a:p>
            <a:pPr lvl="1"/>
            <a:r>
              <a:rPr lang="en-US" dirty="0" smtClean="0"/>
              <a:t>Understand (as a team) how good the process is working</a:t>
            </a:r>
          </a:p>
          <a:p>
            <a:r>
              <a:rPr lang="en-US" dirty="0" smtClean="0"/>
              <a:t>Improve collaboratively, evolve experimentally</a:t>
            </a:r>
          </a:p>
          <a:p>
            <a:pPr lvl="1"/>
            <a:r>
              <a:rPr lang="en-US" dirty="0" smtClean="0"/>
              <a:t>Whole team needs to share a theory on why  (small) change helps</a:t>
            </a:r>
            <a:endParaRPr lang="en-US" dirty="0"/>
          </a:p>
        </p:txBody>
      </p:sp>
    </p:spTree>
    <p:extLst>
      <p:ext uri="{BB962C8B-B14F-4D97-AF65-F5344CB8AC3E}">
        <p14:creationId xmlns:p14="http://schemas.microsoft.com/office/powerpoint/2010/main" val="22137352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Kanban</a:t>
            </a:r>
            <a:r>
              <a:rPr lang="en-US" dirty="0" smtClean="0"/>
              <a:t>-Board</a:t>
            </a:r>
            <a:endParaRPr lang="en-US" dirty="0"/>
          </a:p>
        </p:txBody>
      </p:sp>
      <p:pic>
        <p:nvPicPr>
          <p:cNvPr id="4" name="Picture 3"/>
          <p:cNvPicPr>
            <a:picLocks noChangeAspect="1"/>
          </p:cNvPicPr>
          <p:nvPr/>
        </p:nvPicPr>
        <p:blipFill>
          <a:blip r:embed="rId2"/>
          <a:stretch>
            <a:fillRect/>
          </a:stretch>
        </p:blipFill>
        <p:spPr>
          <a:xfrm>
            <a:off x="1244600" y="1955800"/>
            <a:ext cx="6642561" cy="2933904"/>
          </a:xfrm>
          <a:prstGeom prst="rect">
            <a:avLst/>
          </a:prstGeom>
        </p:spPr>
      </p:pic>
    </p:spTree>
    <p:extLst>
      <p:ext uri="{BB962C8B-B14F-4D97-AF65-F5344CB8AC3E}">
        <p14:creationId xmlns:p14="http://schemas.microsoft.com/office/powerpoint/2010/main" val="41513850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work in progress</a:t>
            </a:r>
            <a:endParaRPr lang="en-US" dirty="0"/>
          </a:p>
        </p:txBody>
      </p:sp>
      <p:sp>
        <p:nvSpPr>
          <p:cNvPr id="3" name="Content Placeholder 2"/>
          <p:cNvSpPr>
            <a:spLocks noGrp="1"/>
          </p:cNvSpPr>
          <p:nvPr>
            <p:ph idx="1"/>
          </p:nvPr>
        </p:nvSpPr>
        <p:spPr/>
        <p:txBody>
          <a:bodyPr anchor="ctr">
            <a:normAutofit/>
          </a:bodyPr>
          <a:lstStyle/>
          <a:p>
            <a:r>
              <a:rPr lang="en-US" dirty="0"/>
              <a:t>P</a:t>
            </a:r>
            <a:r>
              <a:rPr lang="en-US" dirty="0" smtClean="0"/>
              <a:t>revent </a:t>
            </a:r>
            <a:r>
              <a:rPr lang="en-US" dirty="0"/>
              <a:t>context switching </a:t>
            </a:r>
            <a:endParaRPr lang="en-US" dirty="0"/>
          </a:p>
          <a:p>
            <a:pPr lvl="1"/>
            <a:r>
              <a:rPr lang="en-US" dirty="0"/>
              <a:t>Reduce multi-tasking </a:t>
            </a:r>
            <a:endParaRPr lang="en-US" dirty="0"/>
          </a:p>
          <a:p>
            <a:pPr lvl="1"/>
            <a:r>
              <a:rPr lang="en-US" dirty="0"/>
              <a:t>performing tasks sequentially yields results sooner </a:t>
            </a:r>
            <a:endParaRPr lang="en-US" dirty="0" smtClean="0"/>
          </a:p>
          <a:p>
            <a:pPr lvl="1"/>
            <a:endParaRPr lang="en-US" dirty="0"/>
          </a:p>
          <a:p>
            <a:r>
              <a:rPr lang="en-US" dirty="0" smtClean="0"/>
              <a:t>Maximize throughput</a:t>
            </a:r>
          </a:p>
          <a:p>
            <a:pPr lvl="1"/>
            <a:endParaRPr lang="en-US" dirty="0" smtClean="0"/>
          </a:p>
          <a:p>
            <a:r>
              <a:rPr lang="en-US" dirty="0" smtClean="0"/>
              <a:t>Enhance </a:t>
            </a:r>
            <a:r>
              <a:rPr lang="en-US" dirty="0"/>
              <a:t>teamwork </a:t>
            </a:r>
            <a:endParaRPr lang="en-US" dirty="0" smtClean="0"/>
          </a:p>
          <a:p>
            <a:pPr lvl="1"/>
            <a:r>
              <a:rPr lang="en-US" dirty="0" smtClean="0"/>
              <a:t>working </a:t>
            </a:r>
            <a:r>
              <a:rPr lang="en-US" dirty="0"/>
              <a:t>together to make things done </a:t>
            </a:r>
            <a:endParaRPr lang="en-US" dirty="0" smtClean="0"/>
          </a:p>
          <a:p>
            <a:pPr lvl="1"/>
            <a:r>
              <a:rPr lang="en-US" dirty="0" smtClean="0"/>
              <a:t>increase </a:t>
            </a:r>
            <a:r>
              <a:rPr lang="en-US" dirty="0"/>
              <a:t>cross-functionality </a:t>
            </a:r>
            <a:endParaRPr lang="en-US" dirty="0"/>
          </a:p>
          <a:p>
            <a:endParaRPr lang="en-US" dirty="0"/>
          </a:p>
        </p:txBody>
      </p:sp>
    </p:spTree>
    <p:extLst>
      <p:ext uri="{BB962C8B-B14F-4D97-AF65-F5344CB8AC3E}">
        <p14:creationId xmlns:p14="http://schemas.microsoft.com/office/powerpoint/2010/main" val="2988756832"/>
      </p:ext>
    </p:extLst>
  </p:cSld>
  <p:clrMapOvr>
    <a:masterClrMapping/>
  </p:clrMapOvr>
  <p:transition xmlns:p14="http://schemas.microsoft.com/office/powerpoint/2010/mai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WIP Strategy</a:t>
            </a:r>
            <a:endParaRPr lang="en-US" dirty="0"/>
          </a:p>
        </p:txBody>
      </p:sp>
      <p:sp>
        <p:nvSpPr>
          <p:cNvPr id="3" name="Content Placeholder 2"/>
          <p:cNvSpPr>
            <a:spLocks noGrp="1"/>
          </p:cNvSpPr>
          <p:nvPr>
            <p:ph idx="1"/>
          </p:nvPr>
        </p:nvSpPr>
        <p:spPr/>
        <p:txBody>
          <a:bodyPr anchor="ctr">
            <a:normAutofit/>
          </a:bodyPr>
          <a:lstStyle/>
          <a:p>
            <a:r>
              <a:rPr lang="en-US" dirty="0" smtClean="0"/>
              <a:t>Start </a:t>
            </a:r>
            <a:r>
              <a:rPr lang="en-US" dirty="0"/>
              <a:t>with some initial value </a:t>
            </a:r>
            <a:endParaRPr lang="en-US" dirty="0" smtClean="0"/>
          </a:p>
          <a:p>
            <a:pPr lvl="1"/>
            <a:r>
              <a:rPr lang="en-US" dirty="0"/>
              <a:t>Small constant (1-3) </a:t>
            </a:r>
          </a:p>
          <a:p>
            <a:pPr lvl="1"/>
            <a:r>
              <a:rPr lang="en-US" dirty="0"/>
              <a:t>number of developers </a:t>
            </a:r>
            <a:endParaRPr lang="en-US" dirty="0" smtClean="0"/>
          </a:p>
          <a:p>
            <a:pPr lvl="1"/>
            <a:r>
              <a:rPr lang="en-US" dirty="0" smtClean="0"/>
              <a:t>number </a:t>
            </a:r>
            <a:r>
              <a:rPr lang="en-US" dirty="0"/>
              <a:t>of testers </a:t>
            </a:r>
            <a:endParaRPr lang="en-US" dirty="0" smtClean="0"/>
          </a:p>
          <a:p>
            <a:pPr lvl="1"/>
            <a:endParaRPr lang="en-US" dirty="0" smtClean="0"/>
          </a:p>
          <a:p>
            <a:r>
              <a:rPr lang="en-US" dirty="0" smtClean="0"/>
              <a:t>Measure </a:t>
            </a:r>
            <a:r>
              <a:rPr lang="en-US" dirty="0"/>
              <a:t>the cycle time </a:t>
            </a:r>
            <a:endParaRPr lang="en-US" dirty="0"/>
          </a:p>
          <a:p>
            <a:pPr lvl="1"/>
            <a:r>
              <a:rPr lang="en-US" dirty="0" smtClean="0"/>
              <a:t>average </a:t>
            </a:r>
            <a:r>
              <a:rPr lang="en-US" dirty="0"/>
              <a:t>time of one piece full cycle flow </a:t>
            </a:r>
            <a:endParaRPr lang="en-US" dirty="0" smtClean="0"/>
          </a:p>
          <a:p>
            <a:pPr lvl="1"/>
            <a:endParaRPr lang="en-US" dirty="0"/>
          </a:p>
          <a:p>
            <a:r>
              <a:rPr lang="en-US" dirty="0" smtClean="0"/>
              <a:t>Change </a:t>
            </a:r>
            <a:r>
              <a:rPr lang="en-US" dirty="0"/>
              <a:t>limit to decrease cycle time </a:t>
            </a:r>
            <a:endParaRPr lang="en-US" dirty="0"/>
          </a:p>
          <a:p>
            <a:endParaRPr lang="en-US" dirty="0"/>
          </a:p>
        </p:txBody>
      </p:sp>
    </p:spTree>
    <p:extLst>
      <p:ext uri="{BB962C8B-B14F-4D97-AF65-F5344CB8AC3E}">
        <p14:creationId xmlns:p14="http://schemas.microsoft.com/office/powerpoint/2010/main" val="925384675"/>
      </p:ext>
    </p:extLst>
  </p:cSld>
  <p:clrMapOvr>
    <a:masterClrMapping/>
  </p:clrMapOvr>
  <p:transition xmlns:p14="http://schemas.microsoft.com/office/powerpoint/2010/mai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Idle Members</a:t>
            </a:r>
            <a:endParaRPr lang="en-US" dirty="0"/>
          </a:p>
        </p:txBody>
      </p:sp>
      <p:sp>
        <p:nvSpPr>
          <p:cNvPr id="3" name="Content Placeholder 2"/>
          <p:cNvSpPr>
            <a:spLocks noGrp="1"/>
          </p:cNvSpPr>
          <p:nvPr>
            <p:ph idx="1"/>
          </p:nvPr>
        </p:nvSpPr>
        <p:spPr/>
        <p:txBody>
          <a:bodyPr anchor="ctr">
            <a:normAutofit lnSpcReduction="10000"/>
          </a:bodyPr>
          <a:lstStyle/>
          <a:p>
            <a:r>
              <a:rPr lang="en-US" dirty="0"/>
              <a:t>Can you help progress </a:t>
            </a:r>
            <a:r>
              <a:rPr lang="en-US" dirty="0" smtClean="0"/>
              <a:t>an </a:t>
            </a:r>
            <a:r>
              <a:rPr lang="en-US" dirty="0"/>
              <a:t>existing </a:t>
            </a:r>
            <a:r>
              <a:rPr lang="en-US" dirty="0" err="1"/>
              <a:t>kanban</a:t>
            </a:r>
            <a:r>
              <a:rPr lang="en-US" dirty="0"/>
              <a:t>? – Work on that. </a:t>
            </a:r>
            <a:endParaRPr lang="en-US" dirty="0" smtClean="0"/>
          </a:p>
          <a:p>
            <a:pPr lvl="1"/>
            <a:endParaRPr lang="en-US" dirty="0"/>
          </a:p>
          <a:p>
            <a:r>
              <a:rPr lang="en-US" dirty="0"/>
              <a:t>Don’t have the right skills? – Find the bottleneck and work to release it. </a:t>
            </a:r>
            <a:endParaRPr lang="en-US" dirty="0" smtClean="0"/>
          </a:p>
          <a:p>
            <a:pPr lvl="1"/>
            <a:endParaRPr lang="en-US" dirty="0"/>
          </a:p>
          <a:p>
            <a:r>
              <a:rPr lang="en-US" dirty="0"/>
              <a:t>Don’t have the right skills? – Pull in work from the queue. </a:t>
            </a:r>
            <a:endParaRPr lang="en-US" dirty="0" smtClean="0"/>
          </a:p>
          <a:p>
            <a:pPr lvl="1"/>
            <a:endParaRPr lang="en-US" dirty="0"/>
          </a:p>
          <a:p>
            <a:r>
              <a:rPr lang="en-US" dirty="0"/>
              <a:t>Can’t start anything in the queue? – Check if there </a:t>
            </a:r>
            <a:r>
              <a:rPr lang="en-US" dirty="0" smtClean="0"/>
              <a:t>is any </a:t>
            </a:r>
            <a:r>
              <a:rPr lang="en-US" dirty="0"/>
              <a:t>lower priority to start investigating. </a:t>
            </a:r>
            <a:endParaRPr lang="en-US" dirty="0" smtClean="0"/>
          </a:p>
          <a:p>
            <a:pPr lvl="1"/>
            <a:endParaRPr lang="en-US" dirty="0"/>
          </a:p>
          <a:p>
            <a:r>
              <a:rPr lang="en-US" dirty="0"/>
              <a:t>There is nothing lower priority? – Find other interesting work (refactoring, tool automation, innovation). </a:t>
            </a:r>
            <a:endParaRPr lang="en-US" dirty="0"/>
          </a:p>
          <a:p>
            <a:pPr marL="0" indent="0">
              <a:buNone/>
            </a:pPr>
            <a:endParaRPr lang="en-US" dirty="0"/>
          </a:p>
        </p:txBody>
      </p:sp>
    </p:spTree>
    <p:extLst>
      <p:ext uri="{BB962C8B-B14F-4D97-AF65-F5344CB8AC3E}">
        <p14:creationId xmlns:p14="http://schemas.microsoft.com/office/powerpoint/2010/main" val="279799318"/>
      </p:ext>
    </p:extLst>
  </p:cSld>
  <p:clrMapOvr>
    <a:masterClrMapping/>
  </p:clrMapOvr>
  <p:transition xmlns:p14="http://schemas.microsoft.com/office/powerpoint/2010/mai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chor="ctr"/>
          <a:lstStyle/>
          <a:p>
            <a:r>
              <a:rPr lang="en-US" dirty="0" smtClean="0"/>
              <a:t>What </a:t>
            </a:r>
            <a:r>
              <a:rPr lang="en-US" dirty="0" smtClean="0"/>
              <a:t>is Software Engineering</a:t>
            </a:r>
            <a:r>
              <a:rPr lang="en-US" dirty="0" smtClean="0"/>
              <a:t>?</a:t>
            </a:r>
          </a:p>
          <a:p>
            <a:pPr lvl="1"/>
            <a:endParaRPr lang="en-US" dirty="0" smtClean="0"/>
          </a:p>
          <a:p>
            <a:r>
              <a:rPr lang="en-US" dirty="0" smtClean="0"/>
              <a:t>Repetition: Principles and Practices</a:t>
            </a:r>
          </a:p>
          <a:p>
            <a:pPr lvl="1"/>
            <a:r>
              <a:rPr lang="en-US" dirty="0" smtClean="0"/>
              <a:t>XP</a:t>
            </a:r>
          </a:p>
          <a:p>
            <a:pPr lvl="1"/>
            <a:r>
              <a:rPr lang="en-US" dirty="0" smtClean="0"/>
              <a:t>Scrum</a:t>
            </a:r>
          </a:p>
          <a:p>
            <a:pPr lvl="1"/>
            <a:r>
              <a:rPr lang="en-US" dirty="0" err="1" smtClean="0"/>
              <a:t>Kanban</a:t>
            </a:r>
            <a:r>
              <a:rPr lang="en-US" dirty="0" smtClean="0"/>
              <a:t> (you did watch the video, </a:t>
            </a:r>
            <a:r>
              <a:rPr lang="en-US" dirty="0" smtClean="0"/>
              <a:t>right?)</a:t>
            </a:r>
          </a:p>
          <a:p>
            <a:pPr lvl="1"/>
            <a:endParaRPr lang="en-US" dirty="0" smtClean="0"/>
          </a:p>
          <a:p>
            <a:r>
              <a:rPr lang="en-US" dirty="0" smtClean="0"/>
              <a:t>(Lean </a:t>
            </a:r>
            <a:r>
              <a:rPr lang="en-US" dirty="0" smtClean="0"/>
              <a:t>software </a:t>
            </a:r>
            <a:r>
              <a:rPr lang="en-US" dirty="0" smtClean="0"/>
              <a:t>development)</a:t>
            </a:r>
            <a:endParaRPr lang="en-US" dirty="0"/>
          </a:p>
        </p:txBody>
      </p:sp>
    </p:spTree>
    <p:extLst>
      <p:ext uri="{BB962C8B-B14F-4D97-AF65-F5344CB8AC3E}">
        <p14:creationId xmlns:p14="http://schemas.microsoft.com/office/powerpoint/2010/main" val="1530431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Content Placeholder 2"/>
          <p:cNvSpPr>
            <a:spLocks noGrp="1"/>
          </p:cNvSpPr>
          <p:nvPr>
            <p:ph idx="1"/>
          </p:nvPr>
        </p:nvSpPr>
        <p:spPr/>
        <p:txBody>
          <a:bodyPr anchor="ctr">
            <a:normAutofit lnSpcReduction="10000"/>
          </a:bodyPr>
          <a:lstStyle/>
          <a:p>
            <a:r>
              <a:rPr lang="en-US" dirty="0"/>
              <a:t>Stories in progress (</a:t>
            </a:r>
            <a:r>
              <a:rPr lang="en-US" dirty="0" smtClean="0"/>
              <a:t>SIP)</a:t>
            </a:r>
          </a:p>
          <a:p>
            <a:pPr lvl="1"/>
            <a:endParaRPr lang="en-US" dirty="0" smtClean="0"/>
          </a:p>
          <a:p>
            <a:r>
              <a:rPr lang="en-US" dirty="0" smtClean="0"/>
              <a:t>When </a:t>
            </a:r>
            <a:r>
              <a:rPr lang="en-US" dirty="0"/>
              <a:t>story enters stories queue set entry date (ED) </a:t>
            </a:r>
            <a:endParaRPr lang="en-US" dirty="0" smtClean="0"/>
          </a:p>
          <a:p>
            <a:pPr lvl="1"/>
            <a:endParaRPr lang="en-US" dirty="0"/>
          </a:p>
          <a:p>
            <a:r>
              <a:rPr lang="en-US" dirty="0"/>
              <a:t>When story enters first process step set start processing date (SPD) </a:t>
            </a:r>
            <a:endParaRPr lang="en-US" dirty="0" smtClean="0"/>
          </a:p>
          <a:p>
            <a:pPr lvl="1"/>
            <a:endParaRPr lang="en-US" dirty="0"/>
          </a:p>
          <a:p>
            <a:r>
              <a:rPr lang="en-US" dirty="0" smtClean="0"/>
              <a:t>When </a:t>
            </a:r>
            <a:r>
              <a:rPr lang="en-US" dirty="0"/>
              <a:t>story is done set finish date (FD) </a:t>
            </a:r>
            <a:endParaRPr lang="en-US" dirty="0" smtClean="0"/>
          </a:p>
          <a:p>
            <a:pPr lvl="1"/>
            <a:endParaRPr lang="en-US" dirty="0" smtClean="0"/>
          </a:p>
          <a:p>
            <a:r>
              <a:rPr lang="en-US" dirty="0" smtClean="0"/>
              <a:t>Cycle </a:t>
            </a:r>
            <a:r>
              <a:rPr lang="en-US" dirty="0"/>
              <a:t>time (CT) = FD – </a:t>
            </a:r>
            <a:r>
              <a:rPr lang="en-US" dirty="0" smtClean="0"/>
              <a:t>SPD</a:t>
            </a:r>
          </a:p>
          <a:p>
            <a:pPr lvl="1"/>
            <a:endParaRPr lang="en-US" dirty="0" smtClean="0"/>
          </a:p>
          <a:p>
            <a:r>
              <a:rPr lang="en-US" dirty="0" smtClean="0"/>
              <a:t>Waiting </a:t>
            </a:r>
            <a:r>
              <a:rPr lang="en-US" dirty="0"/>
              <a:t>time (WT) = SPD – ED </a:t>
            </a:r>
            <a:endParaRPr lang="en-US" dirty="0" smtClean="0"/>
          </a:p>
          <a:p>
            <a:pPr lvl="1"/>
            <a:endParaRPr lang="en-US" dirty="0" smtClean="0"/>
          </a:p>
          <a:p>
            <a:r>
              <a:rPr lang="en-US" dirty="0" smtClean="0"/>
              <a:t>Throughput </a:t>
            </a:r>
            <a:r>
              <a:rPr lang="en-US" dirty="0"/>
              <a:t>(T) = SIP / CT </a:t>
            </a:r>
            <a:endParaRPr lang="en-US" dirty="0"/>
          </a:p>
        </p:txBody>
      </p:sp>
    </p:spTree>
    <p:extLst>
      <p:ext uri="{BB962C8B-B14F-4D97-AF65-F5344CB8AC3E}">
        <p14:creationId xmlns:p14="http://schemas.microsoft.com/office/powerpoint/2010/main" val="2655759471"/>
      </p:ext>
    </p:extLst>
  </p:cSld>
  <p:clrMapOvr>
    <a:masterClrMapping/>
  </p:clrMapOvr>
  <p:transition xmlns:p14="http://schemas.microsoft.com/office/powerpoint/2010/mai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75921" y="844354"/>
            <a:ext cx="6706195" cy="5400000"/>
          </a:xfrm>
          <a:prstGeom prst="rect">
            <a:avLst/>
          </a:prstGeom>
        </p:spPr>
      </p:pic>
    </p:spTree>
    <p:extLst>
      <p:ext uri="{BB962C8B-B14F-4D97-AF65-F5344CB8AC3E}">
        <p14:creationId xmlns:p14="http://schemas.microsoft.com/office/powerpoint/2010/main" val="941601828"/>
      </p:ext>
    </p:extLst>
  </p:cSld>
  <p:clrMapOvr>
    <a:masterClrMapping/>
  </p:clrMapOvr>
  <p:transition xmlns:p14="http://schemas.microsoft.com/office/powerpoint/2010/mai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042695" y="844354"/>
            <a:ext cx="6832176" cy="5400000"/>
          </a:xfrm>
          <a:prstGeom prst="rect">
            <a:avLst/>
          </a:prstGeom>
        </p:spPr>
      </p:pic>
    </p:spTree>
    <p:extLst>
      <p:ext uri="{BB962C8B-B14F-4D97-AF65-F5344CB8AC3E}">
        <p14:creationId xmlns:p14="http://schemas.microsoft.com/office/powerpoint/2010/main" val="1008110595"/>
      </p:ext>
    </p:extLst>
  </p:cSld>
  <p:clrMapOvr>
    <a:masterClrMapping/>
  </p:clrMapOvr>
  <p:transition xmlns:p14="http://schemas.microsoft.com/office/powerpoint/2010/mai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34488" y="871916"/>
            <a:ext cx="6678039" cy="5400000"/>
          </a:xfrm>
          <a:prstGeom prst="rect">
            <a:avLst/>
          </a:prstGeom>
        </p:spPr>
      </p:pic>
    </p:spTree>
    <p:extLst>
      <p:ext uri="{BB962C8B-B14F-4D97-AF65-F5344CB8AC3E}">
        <p14:creationId xmlns:p14="http://schemas.microsoft.com/office/powerpoint/2010/main" val="835423755"/>
      </p:ext>
    </p:extLst>
  </p:cSld>
  <p:clrMapOvr>
    <a:masterClrMapping/>
  </p:clrMapOvr>
  <p:transition xmlns:p14="http://schemas.microsoft.com/office/powerpoint/2010/mai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238073" y="855637"/>
            <a:ext cx="6684074" cy="5399999"/>
          </a:xfrm>
          <a:prstGeom prst="rect">
            <a:avLst/>
          </a:prstGeom>
        </p:spPr>
      </p:pic>
    </p:spTree>
    <p:extLst>
      <p:ext uri="{BB962C8B-B14F-4D97-AF65-F5344CB8AC3E}">
        <p14:creationId xmlns:p14="http://schemas.microsoft.com/office/powerpoint/2010/main" val="1915508937"/>
      </p:ext>
    </p:extLst>
  </p:cSld>
  <p:clrMapOvr>
    <a:masterClrMapping/>
  </p:clrMapOvr>
  <p:transition xmlns:p14="http://schemas.microsoft.com/office/powerpoint/2010/mai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194764" y="888196"/>
            <a:ext cx="6836047" cy="5400000"/>
          </a:xfrm>
          <a:prstGeom prst="rect">
            <a:avLst/>
          </a:prstGeom>
        </p:spPr>
      </p:pic>
    </p:spTree>
    <p:extLst>
      <p:ext uri="{BB962C8B-B14F-4D97-AF65-F5344CB8AC3E}">
        <p14:creationId xmlns:p14="http://schemas.microsoft.com/office/powerpoint/2010/main" val="807933887"/>
      </p:ext>
    </p:extLst>
  </p:cSld>
  <p:clrMapOvr>
    <a:masterClrMapping/>
  </p:clrMapOvr>
  <p:transition xmlns:p14="http://schemas.microsoft.com/office/powerpoint/2010/mai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4" name="Picture 3"/>
          <p:cNvPicPr>
            <a:picLocks noChangeAspect="1"/>
          </p:cNvPicPr>
          <p:nvPr/>
        </p:nvPicPr>
        <p:blipFill>
          <a:blip r:embed="rId2"/>
          <a:stretch>
            <a:fillRect/>
          </a:stretch>
        </p:blipFill>
        <p:spPr>
          <a:xfrm>
            <a:off x="1433447" y="880394"/>
            <a:ext cx="6361944" cy="5400000"/>
          </a:xfrm>
          <a:prstGeom prst="rect">
            <a:avLst/>
          </a:prstGeom>
        </p:spPr>
      </p:pic>
    </p:spTree>
    <p:extLst>
      <p:ext uri="{BB962C8B-B14F-4D97-AF65-F5344CB8AC3E}">
        <p14:creationId xmlns:p14="http://schemas.microsoft.com/office/powerpoint/2010/main" val="3499295206"/>
      </p:ext>
    </p:extLst>
  </p:cSld>
  <p:clrMapOvr>
    <a:masterClrMapping/>
  </p:clrMapOvr>
  <p:transition xmlns:p14="http://schemas.microsoft.com/office/powerpoint/2010/mai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6" name="Picture 5"/>
          <p:cNvPicPr>
            <a:picLocks noChangeAspect="1"/>
          </p:cNvPicPr>
          <p:nvPr/>
        </p:nvPicPr>
        <p:blipFill>
          <a:blip r:embed="rId2"/>
          <a:stretch>
            <a:fillRect/>
          </a:stretch>
        </p:blipFill>
        <p:spPr>
          <a:xfrm>
            <a:off x="0" y="917635"/>
            <a:ext cx="9144000" cy="5269023"/>
          </a:xfrm>
          <a:prstGeom prst="rect">
            <a:avLst/>
          </a:prstGeom>
        </p:spPr>
      </p:pic>
    </p:spTree>
    <p:extLst>
      <p:ext uri="{BB962C8B-B14F-4D97-AF65-F5344CB8AC3E}">
        <p14:creationId xmlns:p14="http://schemas.microsoft.com/office/powerpoint/2010/main" val="406399944"/>
      </p:ext>
    </p:extLst>
  </p:cSld>
  <p:clrMapOvr>
    <a:masterClrMapping/>
  </p:clrMapOvr>
  <p:transition xmlns:p14="http://schemas.microsoft.com/office/powerpoint/2010/mai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vs. </a:t>
            </a:r>
            <a:r>
              <a:rPr lang="en-US" dirty="0" err="1" smtClean="0"/>
              <a:t>Kanban</a:t>
            </a:r>
            <a:endParaRPr lang="en-US" dirty="0"/>
          </a:p>
        </p:txBody>
      </p:sp>
      <p:pic>
        <p:nvPicPr>
          <p:cNvPr id="4" name="Picture 3"/>
          <p:cNvPicPr>
            <a:picLocks noChangeAspect="1"/>
          </p:cNvPicPr>
          <p:nvPr/>
        </p:nvPicPr>
        <p:blipFill>
          <a:blip r:embed="rId2"/>
          <a:stretch>
            <a:fillRect/>
          </a:stretch>
        </p:blipFill>
        <p:spPr>
          <a:xfrm>
            <a:off x="0" y="1417638"/>
            <a:ext cx="9144000" cy="4394791"/>
          </a:xfrm>
          <a:prstGeom prst="rect">
            <a:avLst/>
          </a:prstGeom>
        </p:spPr>
      </p:pic>
    </p:spTree>
    <p:extLst>
      <p:ext uri="{BB962C8B-B14F-4D97-AF65-F5344CB8AC3E}">
        <p14:creationId xmlns:p14="http://schemas.microsoft.com/office/powerpoint/2010/main" val="2885151931"/>
      </p:ext>
    </p:extLst>
  </p:cSld>
  <p:clrMapOvr>
    <a:masterClrMapping/>
  </p:clrMapOvr>
  <p:transition xmlns:p14="http://schemas.microsoft.com/office/powerpoint/2010/mai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a:t>
            </a:r>
            <a:endParaRPr lang="en-US" dirty="0"/>
          </a:p>
        </p:txBody>
      </p:sp>
      <p:sp>
        <p:nvSpPr>
          <p:cNvPr id="3" name="Content Placeholder 2"/>
          <p:cNvSpPr>
            <a:spLocks noGrp="1"/>
          </p:cNvSpPr>
          <p:nvPr>
            <p:ph idx="1"/>
          </p:nvPr>
        </p:nvSpPr>
        <p:spPr/>
        <p:txBody>
          <a:bodyPr anchor="ctr">
            <a:normAutofit/>
          </a:bodyPr>
          <a:lstStyle/>
          <a:p>
            <a:pPr marL="457200" indent="-457200">
              <a:buFont typeface="+mj-lt"/>
              <a:buAutoNum type="arabicPeriod"/>
            </a:pPr>
            <a:r>
              <a:rPr lang="en-US" sz="2000" dirty="0" smtClean="0"/>
              <a:t>Early and continuous delivery of valuable software</a:t>
            </a:r>
          </a:p>
          <a:p>
            <a:pPr marL="457200" indent="-457200">
              <a:buFont typeface="+mj-lt"/>
              <a:buAutoNum type="arabicPeriod"/>
            </a:pPr>
            <a:r>
              <a:rPr lang="en-US" sz="2000" dirty="0" smtClean="0"/>
              <a:t>Welcome changing requirements, even late</a:t>
            </a:r>
          </a:p>
          <a:p>
            <a:pPr marL="457200" indent="-457200">
              <a:buFont typeface="+mj-lt"/>
              <a:buAutoNum type="arabicPeriod"/>
            </a:pPr>
            <a:r>
              <a:rPr lang="en-US" sz="2000" dirty="0"/>
              <a:t>Deliver working software </a:t>
            </a:r>
            <a:r>
              <a:rPr lang="en-US" sz="2000" dirty="0" smtClean="0"/>
              <a:t>frequently</a:t>
            </a:r>
          </a:p>
          <a:p>
            <a:pPr marL="457200" indent="-457200">
              <a:buFont typeface="+mj-lt"/>
              <a:buAutoNum type="arabicPeriod"/>
            </a:pPr>
            <a:r>
              <a:rPr lang="en-US" sz="2000" dirty="0"/>
              <a:t>Business people and developers must work </a:t>
            </a:r>
            <a:r>
              <a:rPr lang="en-US" sz="2000" dirty="0" smtClean="0"/>
              <a:t>together</a:t>
            </a:r>
          </a:p>
          <a:p>
            <a:pPr marL="457200" indent="-457200">
              <a:buFont typeface="+mj-lt"/>
              <a:buAutoNum type="arabicPeriod"/>
            </a:pPr>
            <a:r>
              <a:rPr lang="en-US" sz="2000" dirty="0"/>
              <a:t>Build projects around motivated </a:t>
            </a:r>
            <a:r>
              <a:rPr lang="en-US" sz="2000" dirty="0" smtClean="0"/>
              <a:t>individuals</a:t>
            </a:r>
          </a:p>
          <a:p>
            <a:pPr marL="457200" indent="-457200">
              <a:buFont typeface="+mj-lt"/>
              <a:buAutoNum type="arabicPeriod"/>
            </a:pPr>
            <a:r>
              <a:rPr lang="en-US" sz="2000" dirty="0" smtClean="0"/>
              <a:t>Face-to-face communication is most effective and efficient</a:t>
            </a:r>
          </a:p>
          <a:p>
            <a:pPr marL="457200" indent="-457200">
              <a:buFont typeface="+mj-lt"/>
              <a:buAutoNum type="arabicPeriod"/>
            </a:pPr>
            <a:r>
              <a:rPr lang="en-US" sz="2000" dirty="0"/>
              <a:t>Working software is the primary measure of </a:t>
            </a:r>
            <a:r>
              <a:rPr lang="en-US" sz="2000" dirty="0" smtClean="0"/>
              <a:t>progress</a:t>
            </a:r>
          </a:p>
          <a:p>
            <a:pPr marL="457200" indent="-457200">
              <a:buFont typeface="+mj-lt"/>
              <a:buAutoNum type="arabicPeriod"/>
            </a:pPr>
            <a:r>
              <a:rPr lang="en-US" sz="2000" dirty="0" smtClean="0"/>
              <a:t>Sustainable development</a:t>
            </a:r>
          </a:p>
          <a:p>
            <a:pPr marL="457200" indent="-457200">
              <a:buFont typeface="+mj-lt"/>
              <a:buAutoNum type="arabicPeriod"/>
            </a:pPr>
            <a:r>
              <a:rPr lang="en-US" sz="2000" dirty="0"/>
              <a:t>Continuous attention to technical excellence a</a:t>
            </a:r>
            <a:r>
              <a:rPr lang="en-US" sz="2000" dirty="0" smtClean="0"/>
              <a:t>nd </a:t>
            </a:r>
            <a:r>
              <a:rPr lang="en-US" sz="2000" dirty="0"/>
              <a:t>good </a:t>
            </a:r>
            <a:r>
              <a:rPr lang="en-US" sz="2000" dirty="0" smtClean="0"/>
              <a:t>design</a:t>
            </a:r>
          </a:p>
          <a:p>
            <a:pPr marL="457200" indent="-457200">
              <a:buFont typeface="+mj-lt"/>
              <a:buAutoNum type="arabicPeriod"/>
            </a:pPr>
            <a:r>
              <a:rPr lang="en-US" sz="2000" dirty="0" smtClean="0"/>
              <a:t>Simplicity is essential</a:t>
            </a:r>
          </a:p>
          <a:p>
            <a:pPr marL="457200" indent="-457200">
              <a:buFont typeface="+mj-lt"/>
              <a:buAutoNum type="arabicPeriod"/>
            </a:pPr>
            <a:r>
              <a:rPr lang="en-US" sz="2000" dirty="0" smtClean="0"/>
              <a:t>Self</a:t>
            </a:r>
            <a:r>
              <a:rPr lang="en-US" sz="2000" dirty="0"/>
              <a:t>-organizing </a:t>
            </a:r>
            <a:r>
              <a:rPr lang="en-US" sz="2000" dirty="0" smtClean="0"/>
              <a:t>teams</a:t>
            </a:r>
          </a:p>
          <a:p>
            <a:pPr marL="457200" indent="-457200">
              <a:buFont typeface="+mj-lt"/>
              <a:buAutoNum type="arabicPeriod"/>
            </a:pPr>
            <a:r>
              <a:rPr lang="en-US" sz="2000" dirty="0" smtClean="0"/>
              <a:t>Regular reflection</a:t>
            </a:r>
            <a:endParaRPr lang="en-US" sz="2000" dirty="0"/>
          </a:p>
        </p:txBody>
      </p:sp>
    </p:spTree>
    <p:extLst>
      <p:ext uri="{BB962C8B-B14F-4D97-AF65-F5344CB8AC3E}">
        <p14:creationId xmlns:p14="http://schemas.microsoft.com/office/powerpoint/2010/main" val="38003024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Software Engineering?</a:t>
            </a:r>
            <a:endParaRPr lang="en-US" dirty="0"/>
          </a:p>
        </p:txBody>
      </p:sp>
      <p:sp>
        <p:nvSpPr>
          <p:cNvPr id="5" name="Text Placeholder 4"/>
          <p:cNvSpPr>
            <a:spLocks noGrp="1"/>
          </p:cNvSpPr>
          <p:nvPr>
            <p:ph type="body" idx="1"/>
          </p:nvPr>
        </p:nvSpPr>
        <p:spPr/>
        <p:txBody>
          <a:bodyPr/>
          <a:lstStyle/>
          <a:p>
            <a:r>
              <a:rPr lang="en-US" dirty="0" smtClean="0"/>
              <a:t>Some philosophy</a:t>
            </a:r>
            <a:endParaRPr lang="en-US" dirty="0"/>
          </a:p>
        </p:txBody>
      </p:sp>
    </p:spTree>
    <p:extLst>
      <p:ext uri="{BB962C8B-B14F-4D97-AF65-F5344CB8AC3E}">
        <p14:creationId xmlns:p14="http://schemas.microsoft.com/office/powerpoint/2010/main" val="40448424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comparisons</a:t>
            </a:r>
            <a:endParaRPr lang="en-US" dirty="0"/>
          </a:p>
        </p:txBody>
      </p:sp>
      <p:sp>
        <p:nvSpPr>
          <p:cNvPr id="5" name="Content Placeholder 4"/>
          <p:cNvSpPr>
            <a:spLocks noGrp="1"/>
          </p:cNvSpPr>
          <p:nvPr>
            <p:ph idx="1"/>
          </p:nvPr>
        </p:nvSpPr>
        <p:spPr>
          <a:noFill/>
        </p:spPr>
        <p:txBody>
          <a:bodyPr anchor="ctr">
            <a:normAutofit/>
          </a:bodyPr>
          <a:lstStyle/>
          <a:p>
            <a:r>
              <a:rPr lang="en-US" dirty="0" smtClean="0"/>
              <a:t>Production?</a:t>
            </a:r>
          </a:p>
          <a:p>
            <a:r>
              <a:rPr lang="en-US" dirty="0"/>
              <a:t>Engineering</a:t>
            </a:r>
            <a:r>
              <a:rPr lang="en-US" dirty="0" smtClean="0"/>
              <a:t>?</a:t>
            </a:r>
          </a:p>
          <a:p>
            <a:r>
              <a:rPr lang="en-US" dirty="0" smtClean="0"/>
              <a:t>Design?</a:t>
            </a:r>
          </a:p>
          <a:p>
            <a:r>
              <a:rPr lang="en-US" dirty="0" smtClean="0"/>
              <a:t>Craft?</a:t>
            </a:r>
          </a:p>
          <a:p>
            <a:r>
              <a:rPr lang="en-US" dirty="0" smtClean="0"/>
              <a:t>Art?</a:t>
            </a:r>
          </a:p>
          <a:p>
            <a:r>
              <a:rPr lang="en-US" dirty="0" smtClean="0"/>
              <a:t>Theory building?</a:t>
            </a:r>
          </a:p>
          <a:p>
            <a:r>
              <a:rPr lang="en-US" dirty="0" smtClean="0"/>
              <a:t>Collaborative game of </a:t>
            </a:r>
            <a:br>
              <a:rPr lang="en-US" dirty="0" smtClean="0"/>
            </a:br>
            <a:r>
              <a:rPr lang="en-US" dirty="0" smtClean="0"/>
              <a:t>invention and </a:t>
            </a:r>
            <a:br>
              <a:rPr lang="en-US" dirty="0" smtClean="0"/>
            </a:br>
            <a:r>
              <a:rPr lang="en-US" dirty="0" smtClean="0"/>
              <a:t>communication?</a:t>
            </a:r>
          </a:p>
          <a:p>
            <a:pPr lvl="1"/>
            <a:r>
              <a:rPr lang="en-US" dirty="0" smtClean="0"/>
              <a:t>Rock-Climbing</a:t>
            </a:r>
          </a:p>
          <a:p>
            <a:pPr lvl="1"/>
            <a:r>
              <a:rPr lang="en-US" dirty="0" smtClean="0"/>
              <a:t>Swamp-Game</a:t>
            </a:r>
            <a:endParaRPr lang="en-US" dirty="0"/>
          </a:p>
        </p:txBody>
      </p:sp>
      <p:grpSp>
        <p:nvGrpSpPr>
          <p:cNvPr id="11" name="Group 10"/>
          <p:cNvGrpSpPr/>
          <p:nvPr/>
        </p:nvGrpSpPr>
        <p:grpSpPr>
          <a:xfrm>
            <a:off x="4432077" y="806553"/>
            <a:ext cx="4419305" cy="2777004"/>
            <a:chOff x="4412049" y="1232598"/>
            <a:chExt cx="4419305" cy="2777004"/>
          </a:xfrm>
        </p:grpSpPr>
        <p:pic>
          <p:nvPicPr>
            <p:cNvPr id="7" name="Picture 6"/>
            <p:cNvPicPr>
              <a:picLocks noChangeAspect="1"/>
            </p:cNvPicPr>
            <p:nvPr/>
          </p:nvPicPr>
          <p:blipFill>
            <a:blip r:embed="rId3"/>
            <a:stretch>
              <a:fillRect/>
            </a:stretch>
          </p:blipFill>
          <p:spPr>
            <a:xfrm rot="21374263">
              <a:off x="4412049" y="1232598"/>
              <a:ext cx="4339069" cy="2777004"/>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rot="21320536">
              <a:off x="6530724" y="367656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endParaRPr lang="en-US" sz="1000" dirty="0">
                <a:solidFill>
                  <a:schemeClr val="bg1"/>
                </a:solidFill>
              </a:endParaRPr>
            </a:p>
          </p:txBody>
        </p:sp>
      </p:grpSp>
      <p:grpSp>
        <p:nvGrpSpPr>
          <p:cNvPr id="10" name="Group 9"/>
          <p:cNvGrpSpPr/>
          <p:nvPr/>
        </p:nvGrpSpPr>
        <p:grpSpPr>
          <a:xfrm>
            <a:off x="4511216" y="3353106"/>
            <a:ext cx="4442110" cy="2904119"/>
            <a:chOff x="4441389" y="2157350"/>
            <a:chExt cx="4442110" cy="2904119"/>
          </a:xfrm>
        </p:grpSpPr>
        <p:pic>
          <p:nvPicPr>
            <p:cNvPr id="6" name="Picture 5"/>
            <p:cNvPicPr>
              <a:picLocks noChangeAspect="1"/>
            </p:cNvPicPr>
            <p:nvPr/>
          </p:nvPicPr>
          <p:blipFill>
            <a:blip r:embed="rId4"/>
            <a:stretch>
              <a:fillRect/>
            </a:stretch>
          </p:blipFill>
          <p:spPr>
            <a:xfrm rot="294929">
              <a:off x="4441389" y="2157350"/>
              <a:ext cx="4442110" cy="2892924"/>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rot="328323">
              <a:off x="5819964" y="4815248"/>
              <a:ext cx="2956587" cy="246221"/>
            </a:xfrm>
            <a:prstGeom prst="rect">
              <a:avLst/>
            </a:prstGeom>
          </p:spPr>
          <p:txBody>
            <a:bodyPr wrap="square">
              <a:spAutoFit/>
            </a:bodyPr>
            <a:lstStyle/>
            <a:p>
              <a:r>
                <a:rPr lang="en-US" sz="1000" dirty="0">
                  <a:solidFill>
                    <a:srgbClr val="FFFFFF"/>
                  </a:solidFill>
                </a:rPr>
                <a:t>http://</a:t>
              </a:r>
              <a:r>
                <a:rPr lang="en-US" sz="1000" dirty="0" err="1">
                  <a:solidFill>
                    <a:srgbClr val="FFFFFF"/>
                  </a:solidFill>
                </a:rPr>
                <a:t>en.wikipedia.org</a:t>
              </a:r>
              <a:r>
                <a:rPr lang="en-US" sz="1000" dirty="0">
                  <a:solidFill>
                    <a:srgbClr val="FFFFFF"/>
                  </a:solidFill>
                </a:rPr>
                <a:t>/wiki/</a:t>
              </a:r>
              <a:r>
                <a:rPr lang="en-US" sz="1000" dirty="0" err="1">
                  <a:solidFill>
                    <a:srgbClr val="FFFFFF"/>
                  </a:solidFill>
                </a:rPr>
                <a:t>Aerospace_engineering</a:t>
              </a:r>
              <a:endParaRPr lang="en-US" sz="1000" dirty="0">
                <a:solidFill>
                  <a:srgbClr val="FFFFFF"/>
                </a:solidFill>
              </a:endParaRPr>
            </a:p>
          </p:txBody>
        </p:sp>
      </p:grpSp>
      <p:grpSp>
        <p:nvGrpSpPr>
          <p:cNvPr id="15" name="Group 14"/>
          <p:cNvGrpSpPr/>
          <p:nvPr/>
        </p:nvGrpSpPr>
        <p:grpSpPr>
          <a:xfrm rot="21243623">
            <a:off x="4014965" y="1684589"/>
            <a:ext cx="2355985" cy="3477508"/>
            <a:chOff x="4048833" y="1796749"/>
            <a:chExt cx="2355985" cy="3477508"/>
          </a:xfrm>
        </p:grpSpPr>
        <p:pic>
          <p:nvPicPr>
            <p:cNvPr id="12" name="Picture 11"/>
            <p:cNvPicPr>
              <a:picLocks noChangeAspect="1"/>
            </p:cNvPicPr>
            <p:nvPr/>
          </p:nvPicPr>
          <p:blipFill>
            <a:blip r:embed="rId5"/>
            <a:stretch>
              <a:fillRect/>
            </a:stretch>
          </p:blipFill>
          <p:spPr>
            <a:xfrm>
              <a:off x="4048833" y="1796749"/>
              <a:ext cx="2355985" cy="3424397"/>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rot="5400000">
              <a:off x="2488831" y="3439766"/>
              <a:ext cx="3422761" cy="246221"/>
            </a:xfrm>
            <a:prstGeom prst="rect">
              <a:avLst/>
            </a:prstGeom>
          </p:spPr>
          <p:txBody>
            <a:bodyPr wrap="square">
              <a:spAutoFit/>
            </a:bodyPr>
            <a:lstStyle/>
            <a:p>
              <a:r>
                <a:rPr lang="en-US" sz="1000" dirty="0">
                  <a:solidFill>
                    <a:srgbClr val="FFFFFF"/>
                  </a:solidFill>
                </a:rPr>
                <a:t>http://</a:t>
              </a:r>
              <a:r>
                <a:rPr lang="en-US" sz="1000" dirty="0" err="1">
                  <a:solidFill>
                    <a:srgbClr val="FFFFFF"/>
                  </a:solidFill>
                </a:rPr>
                <a:t>commons.wikimedia.org</a:t>
              </a:r>
              <a:r>
                <a:rPr lang="en-US" sz="1000" dirty="0">
                  <a:solidFill>
                    <a:srgbClr val="FFFFFF"/>
                  </a:solidFill>
                </a:rPr>
                <a:t>/wiki/</a:t>
              </a:r>
              <a:r>
                <a:rPr lang="en-US" sz="1000" dirty="0" err="1">
                  <a:solidFill>
                    <a:srgbClr val="FFFFFF"/>
                  </a:solidFill>
                </a:rPr>
                <a:t>File:Bamun_artisan.jpg</a:t>
              </a:r>
              <a:endParaRPr lang="en-US" sz="1000" dirty="0">
                <a:solidFill>
                  <a:srgbClr val="FFFFFF"/>
                </a:solidFill>
              </a:endParaRPr>
            </a:p>
          </p:txBody>
        </p:sp>
      </p:grpSp>
    </p:spTree>
    <p:extLst>
      <p:ext uri="{BB962C8B-B14F-4D97-AF65-F5344CB8AC3E}">
        <p14:creationId xmlns:p14="http://schemas.microsoft.com/office/powerpoint/2010/main" val="7683967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fade">
                                      <p:cBhvr>
                                        <p:cTn id="33" dur="500"/>
                                        <p:tgtEl>
                                          <p:spTgt spid="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6" end="6"/>
                                            </p:txEl>
                                          </p:spTgt>
                                        </p:tgtEl>
                                        <p:attrNameLst>
                                          <p:attrName>style.visibility</p:attrName>
                                        </p:attrNameLst>
                                      </p:cBhvr>
                                      <p:to>
                                        <p:strVal val="visible"/>
                                      </p:to>
                                    </p:set>
                                    <p:animEffect transition="in" filter="fade">
                                      <p:cBhvr>
                                        <p:cTn id="38" dur="500"/>
                                        <p:tgtEl>
                                          <p:spTgt spid="5">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Effect transition="in" filter="fade">
                                      <p:cBhvr>
                                        <p:cTn id="41" dur="500"/>
                                        <p:tgtEl>
                                          <p:spTgt spid="5">
                                            <p:txEl>
                                              <p:pRg st="7" end="7"/>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8" end="8"/>
                                            </p:txEl>
                                          </p:spTgt>
                                        </p:tgtEl>
                                        <p:attrNameLst>
                                          <p:attrName>style.visibility</p:attrName>
                                        </p:attrNameLst>
                                      </p:cBhvr>
                                      <p:to>
                                        <p:strVal val="visible"/>
                                      </p:to>
                                    </p:set>
                                    <p:animEffect transition="in" filter="fade">
                                      <p:cBhvr>
                                        <p:cTn id="44"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a Game</a:t>
            </a:r>
            <a:endParaRPr lang="en-US" dirty="0"/>
          </a:p>
        </p:txBody>
      </p:sp>
      <p:sp>
        <p:nvSpPr>
          <p:cNvPr id="5" name="Content Placeholder 4"/>
          <p:cNvSpPr>
            <a:spLocks noGrp="1"/>
          </p:cNvSpPr>
          <p:nvPr>
            <p:ph sz="half" idx="1"/>
          </p:nvPr>
        </p:nvSpPr>
        <p:spPr/>
        <p:txBody>
          <a:bodyPr/>
          <a:lstStyle/>
          <a:p>
            <a:r>
              <a:rPr lang="en-US" dirty="0" smtClean="0"/>
              <a:t>Zero-sum game?</a:t>
            </a:r>
          </a:p>
          <a:p>
            <a:pPr lvl="1"/>
            <a:r>
              <a:rPr lang="en-US" dirty="0" smtClean="0"/>
              <a:t>SW-</a:t>
            </a:r>
            <a:r>
              <a:rPr lang="en-US" dirty="0" err="1" smtClean="0"/>
              <a:t>Dev</a:t>
            </a:r>
            <a:r>
              <a:rPr lang="en-US" dirty="0" smtClean="0"/>
              <a:t>: No, more than one winner</a:t>
            </a:r>
          </a:p>
          <a:p>
            <a:r>
              <a:rPr lang="en-US" dirty="0" smtClean="0"/>
              <a:t>Positional game?</a:t>
            </a:r>
          </a:p>
          <a:p>
            <a:pPr lvl="1"/>
            <a:r>
              <a:rPr lang="en-US" dirty="0" smtClean="0"/>
              <a:t>SW-</a:t>
            </a:r>
            <a:r>
              <a:rPr lang="en-US" dirty="0" err="1" smtClean="0"/>
              <a:t>Dev</a:t>
            </a:r>
            <a:r>
              <a:rPr lang="en-US" dirty="0" smtClean="0"/>
              <a:t>: Some play it like this (comprehensive documentation shows current state of game)</a:t>
            </a:r>
          </a:p>
          <a:p>
            <a:r>
              <a:rPr lang="en-US" dirty="0" smtClean="0"/>
              <a:t>Competitive / Cooperative game?</a:t>
            </a:r>
          </a:p>
          <a:p>
            <a:pPr lvl="1"/>
            <a:r>
              <a:rPr lang="en-US" dirty="0" smtClean="0"/>
              <a:t>SW-</a:t>
            </a:r>
            <a:r>
              <a:rPr lang="en-US" dirty="0" err="1" smtClean="0"/>
              <a:t>Dev</a:t>
            </a:r>
            <a:r>
              <a:rPr lang="en-US" dirty="0" smtClean="0"/>
              <a:t>: Cooperative!!!</a:t>
            </a:r>
          </a:p>
          <a:p>
            <a:pPr lvl="1"/>
            <a:endParaRPr lang="en-US" dirty="0" smtClean="0"/>
          </a:p>
          <a:p>
            <a:endParaRPr lang="en-US" dirty="0"/>
          </a:p>
        </p:txBody>
      </p:sp>
      <p:sp>
        <p:nvSpPr>
          <p:cNvPr id="6" name="Content Placeholder 5"/>
          <p:cNvSpPr>
            <a:spLocks noGrp="1"/>
          </p:cNvSpPr>
          <p:nvPr>
            <p:ph sz="half" idx="2"/>
          </p:nvPr>
        </p:nvSpPr>
        <p:spPr/>
        <p:txBody>
          <a:bodyPr/>
          <a:lstStyle/>
          <a:p>
            <a:r>
              <a:rPr lang="en-US" dirty="0" smtClean="0"/>
              <a:t>Goal directed?</a:t>
            </a:r>
          </a:p>
          <a:p>
            <a:pPr lvl="1"/>
            <a:r>
              <a:rPr lang="en-US" dirty="0" smtClean="0"/>
              <a:t>SW-</a:t>
            </a:r>
            <a:r>
              <a:rPr lang="en-US" dirty="0" err="1" smtClean="0"/>
              <a:t>Dev</a:t>
            </a:r>
            <a:r>
              <a:rPr lang="en-US" dirty="0" smtClean="0"/>
              <a:t>: Definitely</a:t>
            </a:r>
          </a:p>
          <a:p>
            <a:r>
              <a:rPr lang="en-US" dirty="0" smtClean="0"/>
              <a:t>Finite/ infinite?</a:t>
            </a:r>
            <a:endParaRPr lang="en-US" dirty="0"/>
          </a:p>
        </p:txBody>
      </p:sp>
      <p:pic>
        <p:nvPicPr>
          <p:cNvPr id="4" name="Picture 3"/>
          <p:cNvPicPr>
            <a:picLocks noChangeAspect="1"/>
          </p:cNvPicPr>
          <p:nvPr/>
        </p:nvPicPr>
        <p:blipFill>
          <a:blip r:embed="rId3"/>
          <a:stretch>
            <a:fillRect/>
          </a:stretch>
        </p:blipFill>
        <p:spPr>
          <a:xfrm>
            <a:off x="4610100" y="3097421"/>
            <a:ext cx="4076700" cy="2654300"/>
          </a:xfrm>
          <a:prstGeom prst="rect">
            <a:avLst/>
          </a:prstGeom>
        </p:spPr>
      </p:pic>
      <p:sp>
        <p:nvSpPr>
          <p:cNvPr id="8" name="TextBox 7"/>
          <p:cNvSpPr txBox="1"/>
          <p:nvPr/>
        </p:nvSpPr>
        <p:spPr>
          <a:xfrm>
            <a:off x="4860516" y="5984720"/>
            <a:ext cx="4023837" cy="246221"/>
          </a:xfrm>
          <a:prstGeom prst="rect">
            <a:avLst/>
          </a:prstGeom>
          <a:noFill/>
        </p:spPr>
        <p:txBody>
          <a:bodyPr wrap="none" rtlCol="0">
            <a:spAutoFit/>
          </a:bodyPr>
          <a:lstStyle/>
          <a:p>
            <a:r>
              <a:rPr lang="en-US" sz="1000" dirty="0" smtClean="0"/>
              <a:t>Cockburn: Agile software development, the cooperative game, 2</a:t>
            </a:r>
            <a:r>
              <a:rPr lang="en-US" sz="1000" baseline="30000" dirty="0" smtClean="0"/>
              <a:t>nd</a:t>
            </a:r>
            <a:r>
              <a:rPr lang="en-US" sz="1000" dirty="0" smtClean="0"/>
              <a:t> edition</a:t>
            </a:r>
            <a:endParaRPr lang="en-US" sz="1000" dirty="0"/>
          </a:p>
        </p:txBody>
      </p:sp>
    </p:spTree>
    <p:extLst>
      <p:ext uri="{BB962C8B-B14F-4D97-AF65-F5344CB8AC3E}">
        <p14:creationId xmlns:p14="http://schemas.microsoft.com/office/powerpoint/2010/main" val="181147367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fade">
                                      <p:cBhvr>
                                        <p:cTn id="23" dur="500"/>
                                        <p:tgtEl>
                                          <p:spTgt spid="5">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Effect transition="in" filter="fade">
                                      <p:cBhvr>
                                        <p:cTn id="31" dur="500"/>
                                        <p:tgtEl>
                                          <p:spTgt spid="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fade">
                                      <p:cBhvr>
                                        <p:cTn id="36" dur="500"/>
                                        <p:tgtEl>
                                          <p:spTgt spid="6">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a:t>
            </a:r>
            <a:r>
              <a:rPr lang="en-US" dirty="0" smtClean="0"/>
              <a:t>climbing </a:t>
            </a:r>
            <a:r>
              <a:rPr lang="en-US" dirty="0" err="1" smtClean="0"/>
              <a:t>vs</a:t>
            </a:r>
            <a:r>
              <a:rPr lang="en-US" dirty="0" smtClean="0"/>
              <a:t> Software Development</a:t>
            </a:r>
            <a:endParaRPr lang="en-US" dirty="0"/>
          </a:p>
        </p:txBody>
      </p:sp>
      <p:sp>
        <p:nvSpPr>
          <p:cNvPr id="3" name="Content Placeholder 2"/>
          <p:cNvSpPr>
            <a:spLocks noGrp="1"/>
          </p:cNvSpPr>
          <p:nvPr>
            <p:ph sz="half" idx="1"/>
          </p:nvPr>
        </p:nvSpPr>
        <p:spPr>
          <a:xfrm>
            <a:off x="457200" y="903816"/>
            <a:ext cx="4038600" cy="5222348"/>
          </a:xfrm>
        </p:spPr>
        <p:txBody>
          <a:bodyPr>
            <a:normAutofit fontScale="85000" lnSpcReduction="20000"/>
          </a:bodyPr>
          <a:lstStyle/>
          <a:p>
            <a:r>
              <a:rPr lang="en-US" dirty="0"/>
              <a:t>Cooperative and goal seeking</a:t>
            </a:r>
          </a:p>
          <a:p>
            <a:r>
              <a:rPr lang="en-US" dirty="0"/>
              <a:t>Load bearing (limited amount of possible moves)</a:t>
            </a:r>
          </a:p>
          <a:p>
            <a:r>
              <a:rPr lang="en-US" dirty="0"/>
              <a:t>Team</a:t>
            </a:r>
          </a:p>
          <a:p>
            <a:r>
              <a:rPr lang="en-US" dirty="0"/>
              <a:t>Individuals with talent (some are simply better)</a:t>
            </a:r>
          </a:p>
          <a:p>
            <a:r>
              <a:rPr lang="en-US" dirty="0"/>
              <a:t>Skill-sensitive (practice helps to improve)</a:t>
            </a:r>
          </a:p>
          <a:p>
            <a:r>
              <a:rPr lang="en-US" dirty="0"/>
              <a:t>Training (you need to hone your </a:t>
            </a:r>
            <a:r>
              <a:rPr lang="en-US" dirty="0" err="1"/>
              <a:t>skllls</a:t>
            </a:r>
            <a:r>
              <a:rPr lang="en-US" dirty="0"/>
              <a:t>)</a:t>
            </a:r>
          </a:p>
          <a:p>
            <a:r>
              <a:rPr lang="en-US" dirty="0"/>
              <a:t>Tools (get more critical the more ambitious the project is)</a:t>
            </a:r>
          </a:p>
          <a:p>
            <a:r>
              <a:rPr lang="en-US" dirty="0"/>
              <a:t>Resource-limited</a:t>
            </a:r>
          </a:p>
          <a:p>
            <a:r>
              <a:rPr lang="en-US" dirty="0"/>
              <a:t>Plan</a:t>
            </a:r>
          </a:p>
          <a:p>
            <a:r>
              <a:rPr lang="en-US" dirty="0"/>
              <a:t>Improvised</a:t>
            </a:r>
          </a:p>
          <a:p>
            <a:r>
              <a:rPr lang="en-US" dirty="0"/>
              <a:t>Fun</a:t>
            </a:r>
          </a:p>
          <a:p>
            <a:r>
              <a:rPr lang="en-US" dirty="0"/>
              <a:t>Challenging</a:t>
            </a:r>
          </a:p>
          <a:p>
            <a:r>
              <a:rPr lang="en-US" dirty="0" smtClean="0"/>
              <a:t>Dangerous</a:t>
            </a:r>
            <a:endParaRPr lang="en-US" dirty="0"/>
          </a:p>
        </p:txBody>
      </p:sp>
      <p:sp>
        <p:nvSpPr>
          <p:cNvPr id="5" name="TextBox 4"/>
          <p:cNvSpPr txBox="1"/>
          <p:nvPr/>
        </p:nvSpPr>
        <p:spPr>
          <a:xfrm>
            <a:off x="4860516" y="5984720"/>
            <a:ext cx="4023837" cy="246221"/>
          </a:xfrm>
          <a:prstGeom prst="rect">
            <a:avLst/>
          </a:prstGeom>
          <a:noFill/>
        </p:spPr>
        <p:txBody>
          <a:bodyPr wrap="none" rtlCol="0">
            <a:spAutoFit/>
          </a:bodyPr>
          <a:lstStyle/>
          <a:p>
            <a:r>
              <a:rPr lang="en-US" sz="1000" dirty="0" smtClean="0"/>
              <a:t>Cockburn: Agile software development, the cooperative game, 2</a:t>
            </a:r>
            <a:r>
              <a:rPr lang="en-US" sz="1000" baseline="30000" dirty="0" smtClean="0"/>
              <a:t>nd</a:t>
            </a:r>
            <a:r>
              <a:rPr lang="en-US" sz="1000" dirty="0" smtClean="0"/>
              <a:t> edition</a:t>
            </a:r>
            <a:endParaRPr lang="en-US" sz="1000" dirty="0"/>
          </a:p>
        </p:txBody>
      </p:sp>
      <p:pic>
        <p:nvPicPr>
          <p:cNvPr id="6" name="Picture 5"/>
          <p:cNvPicPr>
            <a:picLocks noChangeAspect="1"/>
          </p:cNvPicPr>
          <p:nvPr/>
        </p:nvPicPr>
        <p:blipFill>
          <a:blip r:embed="rId2"/>
          <a:stretch>
            <a:fillRect/>
          </a:stretch>
        </p:blipFill>
        <p:spPr>
          <a:xfrm>
            <a:off x="5637186" y="1125609"/>
            <a:ext cx="2965123" cy="4297280"/>
          </a:xfrm>
          <a:prstGeom prst="rect">
            <a:avLst/>
          </a:prstGeom>
        </p:spPr>
      </p:pic>
      <p:sp>
        <p:nvSpPr>
          <p:cNvPr id="7" name="Rectangle 6"/>
          <p:cNvSpPr/>
          <p:nvPr/>
        </p:nvSpPr>
        <p:spPr>
          <a:xfrm rot="5400000">
            <a:off x="3479863" y="3288499"/>
            <a:ext cx="4572000" cy="246221"/>
          </a:xfrm>
          <a:prstGeom prst="rect">
            <a:avLst/>
          </a:prstGeom>
        </p:spPr>
        <p:txBody>
          <a:bodyPr>
            <a:spAutoFit/>
          </a:bodyPr>
          <a:lstStyle/>
          <a:p>
            <a:r>
              <a:rPr lang="en-US" sz="1000" dirty="0">
                <a:solidFill>
                  <a:srgbClr val="FFFFFF"/>
                </a:solidFill>
              </a:rPr>
              <a:t>http://</a:t>
            </a:r>
            <a:r>
              <a:rPr lang="en-US" sz="1000" dirty="0" err="1">
                <a:solidFill>
                  <a:srgbClr val="FFFFFF"/>
                </a:solidFill>
              </a:rPr>
              <a:t>commons.wikimedia.org</a:t>
            </a:r>
            <a:r>
              <a:rPr lang="en-US" sz="1000" dirty="0">
                <a:solidFill>
                  <a:srgbClr val="FFFFFF"/>
                </a:solidFill>
              </a:rPr>
              <a:t>/wiki/File:Overhanging_rock_climbing_1.jpg</a:t>
            </a:r>
          </a:p>
        </p:txBody>
      </p:sp>
    </p:spTree>
    <p:extLst>
      <p:ext uri="{BB962C8B-B14F-4D97-AF65-F5344CB8AC3E}">
        <p14:creationId xmlns:p14="http://schemas.microsoft.com/office/powerpoint/2010/main" val="87394280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Development as Manufacturing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76478982"/>
              </p:ext>
            </p:extLst>
          </p:nvPr>
        </p:nvGraphicFramePr>
        <p:xfrm>
          <a:off x="457200" y="1233650"/>
          <a:ext cx="8229600" cy="4389120"/>
        </p:xfrm>
        <a:graphic>
          <a:graphicData uri="http://schemas.openxmlformats.org/drawingml/2006/table">
            <a:tbl>
              <a:tblPr firstRow="1" bandRow="1">
                <a:tableStyleId>{5C22544A-7EE6-4342-B048-85BDC9FD1C3A}</a:tableStyleId>
              </a:tblPr>
              <a:tblGrid>
                <a:gridCol w="633046"/>
                <a:gridCol w="3103713"/>
                <a:gridCol w="4492841"/>
              </a:tblGrid>
              <a:tr h="370840">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Manufacturing Mass Production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Waterfall Model </a:t>
                      </a:r>
                      <a:endParaRPr lang="en-US" dirty="0" smtClean="0"/>
                    </a:p>
                    <a:p>
                      <a:endParaRPr lang="en-US" dirty="0"/>
                    </a:p>
                  </a:txBody>
                  <a:tcPr/>
                </a:tc>
              </a:tr>
              <a:tr h="370840">
                <a:tc>
                  <a:txBody>
                    <a:bodyPr/>
                    <a:lstStyle/>
                    <a:p>
                      <a:pPr algn="ctr"/>
                      <a:r>
                        <a:rPr lang="en-US" dirty="0" smtClean="0"/>
                        <a:t>Hidden Cost</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Transportation</a:t>
                      </a:r>
                    </a:p>
                    <a:p>
                      <a:pPr marL="285750" indent="-285750">
                        <a:buFont typeface="Arial"/>
                        <a:buChar char="•"/>
                      </a:pPr>
                      <a:r>
                        <a:rPr lang="en-US" sz="1800" b="0" kern="1200" dirty="0" smtClean="0">
                          <a:solidFill>
                            <a:srgbClr val="000000"/>
                          </a:solidFill>
                          <a:effectLst/>
                          <a:latin typeface="+mn-lt"/>
                          <a:ea typeface="+mn-ea"/>
                          <a:cs typeface="+mn-cs"/>
                        </a:rPr>
                        <a:t>Managing inventory and storage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Capital costs of inventory</a:t>
                      </a:r>
                      <a:endParaRPr lang="en-US" b="0" dirty="0">
                        <a:solidFill>
                          <a:srgbClr val="000000"/>
                        </a:solidFill>
                      </a:endParaRPr>
                    </a:p>
                  </a:txBody>
                  <a:tcPr/>
                </a:tc>
                <a:tc>
                  <a:txBody>
                    <a:bodyPr/>
                    <a:lstStyle/>
                    <a:p>
                      <a:pPr marL="285750" indent="-285750">
                        <a:buFont typeface="Arial"/>
                        <a:buChar char="•"/>
                      </a:pPr>
                      <a:r>
                        <a:rPr lang="en-US" sz="1800" b="0" kern="1200" dirty="0" smtClean="0">
                          <a:solidFill>
                            <a:srgbClr val="000000"/>
                          </a:solidFill>
                          <a:effectLst/>
                          <a:latin typeface="+mn-lt"/>
                          <a:ea typeface="+mn-ea"/>
                          <a:cs typeface="+mn-cs"/>
                        </a:rPr>
                        <a:t>Handoffs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Lots of open items; can lead to overwhelming the workforce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Cost of training people to build software </a:t>
                      </a:r>
                      <a:endParaRPr lang="en-US" b="0" dirty="0">
                        <a:solidFill>
                          <a:srgbClr val="000000"/>
                        </a:solidFill>
                      </a:endParaRPr>
                    </a:p>
                  </a:txBody>
                  <a:tcPr/>
                </a:tc>
              </a:tr>
              <a:tr h="370840">
                <a:tc>
                  <a:txBody>
                    <a:bodyPr/>
                    <a:lstStyle/>
                    <a:p>
                      <a:pPr algn="ctr"/>
                      <a:r>
                        <a:rPr lang="en-US" dirty="0" smtClean="0"/>
                        <a:t>Risks</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Building things you don’t need because production goes on after needs go away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Inventory becoming obsolete Huge latency if an error occurs </a:t>
                      </a:r>
                      <a:endParaRPr lang="en-US" b="0" dirty="0">
                        <a:solidFill>
                          <a:srgbClr val="000000"/>
                        </a:solidFill>
                      </a:endParaRPr>
                    </a:p>
                  </a:txBody>
                  <a:tcPr/>
                </a:tc>
                <a:tc>
                  <a:txBody>
                    <a:bodyPr/>
                    <a:lstStyle/>
                    <a:p>
                      <a:pPr marL="285750" indent="-285750">
                        <a:buFont typeface="Arial"/>
                        <a:buChar char="•"/>
                      </a:pPr>
                      <a:r>
                        <a:rPr lang="en-US" sz="1800" b="0" kern="1200" dirty="0" smtClean="0">
                          <a:solidFill>
                            <a:schemeClr val="tx1"/>
                          </a:solidFill>
                          <a:effectLst/>
                          <a:latin typeface="+mn-lt"/>
                          <a:ea typeface="+mn-ea"/>
                          <a:cs typeface="+mn-cs"/>
                        </a:rPr>
                        <a:t>Building things you don’t need because requirements aren’t clear or customers change their minds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Knowledge degrading quickly</a:t>
                      </a:r>
                      <a:br>
                        <a:rPr lang="en-US" sz="1800" b="0" kern="1200" dirty="0" smtClean="0">
                          <a:solidFill>
                            <a:schemeClr val="tx1"/>
                          </a:solidFill>
                          <a:effectLst/>
                          <a:latin typeface="+mn-lt"/>
                          <a:ea typeface="+mn-ea"/>
                          <a:cs typeface="+mn-cs"/>
                        </a:rPr>
                      </a:br>
                      <a:r>
                        <a:rPr lang="en-US" sz="1800" b="0" kern="1200" dirty="0" smtClean="0">
                          <a:solidFill>
                            <a:schemeClr val="tx1"/>
                          </a:solidFill>
                          <a:effectLst/>
                          <a:latin typeface="+mn-lt"/>
                          <a:ea typeface="+mn-ea"/>
                          <a:cs typeface="+mn-cs"/>
                        </a:rPr>
                        <a:t>If a line is discontinued, all WIP wasted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requirements discovered late in the process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completed code discovered late in testing </a:t>
                      </a:r>
                      <a:endParaRPr lang="en-US" b="0" dirty="0" smtClean="0">
                        <a:solidFill>
                          <a:schemeClr val="tx1"/>
                        </a:solidFill>
                      </a:endParaRPr>
                    </a:p>
                  </a:txBody>
                  <a:tcPr/>
                </a:tc>
              </a:tr>
            </a:tbl>
          </a:graphicData>
        </a:graphic>
      </p:graphicFrame>
      <p:sp>
        <p:nvSpPr>
          <p:cNvPr id="5" name="Rectangle 4"/>
          <p:cNvSpPr/>
          <p:nvPr/>
        </p:nvSpPr>
        <p:spPr>
          <a:xfrm>
            <a:off x="4114800" y="5642679"/>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38120252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Repetition</a:t>
            </a:r>
            <a:endParaRPr lang="en-US" dirty="0"/>
          </a:p>
        </p:txBody>
      </p:sp>
      <p:sp>
        <p:nvSpPr>
          <p:cNvPr id="5" name="Text Placeholder 4"/>
          <p:cNvSpPr>
            <a:spLocks noGrp="1"/>
          </p:cNvSpPr>
          <p:nvPr>
            <p:ph type="body" idx="1"/>
          </p:nvPr>
        </p:nvSpPr>
        <p:spPr/>
        <p:txBody>
          <a:bodyPr/>
          <a:lstStyle/>
          <a:p>
            <a:r>
              <a:rPr lang="en-US" dirty="0" smtClean="0"/>
              <a:t>Agile Principles and Practices</a:t>
            </a:r>
            <a:endParaRPr lang="en-US" dirty="0"/>
          </a:p>
        </p:txBody>
      </p:sp>
    </p:spTree>
    <p:extLst>
      <p:ext uri="{BB962C8B-B14F-4D97-AF65-F5344CB8AC3E}">
        <p14:creationId xmlns:p14="http://schemas.microsoft.com/office/powerpoint/2010/main" val="12880044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Principles</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p>
          <a:p>
            <a:pPr marL="457200" indent="-457200">
              <a:buFont typeface="+mj-lt"/>
              <a:buAutoNum type="arabicPeriod"/>
            </a:pPr>
            <a:r>
              <a:rPr lang="en-US" sz="2000" dirty="0" smtClean="0"/>
              <a:t>Early </a:t>
            </a:r>
            <a:r>
              <a:rPr lang="en-US" sz="2000" dirty="0" smtClean="0"/>
              <a:t>and continuous delivery of valuable software</a:t>
            </a:r>
          </a:p>
          <a:p>
            <a:pPr marL="457200" indent="-457200">
              <a:buFont typeface="+mj-lt"/>
              <a:buAutoNum type="arabicPeriod"/>
            </a:pPr>
            <a:r>
              <a:rPr lang="en-US" sz="2000" dirty="0" smtClean="0"/>
              <a:t>Welcome changing requirements, even late</a:t>
            </a:r>
          </a:p>
          <a:p>
            <a:pPr marL="457200" indent="-457200">
              <a:buFont typeface="+mj-lt"/>
              <a:buAutoNum type="arabicPeriod"/>
            </a:pPr>
            <a:r>
              <a:rPr lang="en-US" sz="2000" dirty="0"/>
              <a:t>Deliver working software </a:t>
            </a:r>
            <a:r>
              <a:rPr lang="en-US" sz="2000" dirty="0" smtClean="0"/>
              <a:t>frequently</a:t>
            </a:r>
          </a:p>
          <a:p>
            <a:pPr marL="457200" indent="-457200">
              <a:buFont typeface="+mj-lt"/>
              <a:buAutoNum type="arabicPeriod"/>
            </a:pPr>
            <a:r>
              <a:rPr lang="en-US" sz="2000" dirty="0"/>
              <a:t>Business people and developers must work </a:t>
            </a:r>
            <a:r>
              <a:rPr lang="en-US" sz="2000" dirty="0" smtClean="0"/>
              <a:t>together</a:t>
            </a:r>
          </a:p>
          <a:p>
            <a:pPr marL="457200" indent="-457200">
              <a:buFont typeface="+mj-lt"/>
              <a:buAutoNum type="arabicPeriod"/>
            </a:pPr>
            <a:r>
              <a:rPr lang="en-US" sz="2000" dirty="0"/>
              <a:t>Build projects around motivated </a:t>
            </a:r>
            <a:r>
              <a:rPr lang="en-US" sz="2000" dirty="0" smtClean="0"/>
              <a:t>individuals</a:t>
            </a:r>
          </a:p>
          <a:p>
            <a:pPr marL="457200" indent="-457200">
              <a:buFont typeface="+mj-lt"/>
              <a:buAutoNum type="arabicPeriod"/>
            </a:pPr>
            <a:r>
              <a:rPr lang="en-US" sz="2000" dirty="0" smtClean="0"/>
              <a:t>Face-to-face communication is most effective and efficient</a:t>
            </a:r>
          </a:p>
          <a:p>
            <a:pPr marL="457200" indent="-457200">
              <a:buFont typeface="+mj-lt"/>
              <a:buAutoNum type="arabicPeriod"/>
            </a:pPr>
            <a:r>
              <a:rPr lang="en-US" sz="2000" dirty="0"/>
              <a:t>Working software is the primary measure of </a:t>
            </a:r>
            <a:r>
              <a:rPr lang="en-US" sz="2000" dirty="0" smtClean="0"/>
              <a:t>progress</a:t>
            </a:r>
          </a:p>
          <a:p>
            <a:pPr marL="457200" indent="-457200">
              <a:buFont typeface="+mj-lt"/>
              <a:buAutoNum type="arabicPeriod"/>
            </a:pPr>
            <a:r>
              <a:rPr lang="en-US" sz="2000" dirty="0" smtClean="0"/>
              <a:t>Sustainable development</a:t>
            </a:r>
          </a:p>
          <a:p>
            <a:pPr marL="457200" indent="-457200">
              <a:buFont typeface="+mj-lt"/>
              <a:buAutoNum type="arabicPeriod"/>
            </a:pPr>
            <a:r>
              <a:rPr lang="en-US" sz="2000" dirty="0"/>
              <a:t>Continuous attention to technical excellence a</a:t>
            </a:r>
            <a:r>
              <a:rPr lang="en-US" sz="2000" dirty="0" smtClean="0"/>
              <a:t>nd </a:t>
            </a:r>
            <a:r>
              <a:rPr lang="en-US" sz="2000" dirty="0"/>
              <a:t>good </a:t>
            </a:r>
            <a:r>
              <a:rPr lang="en-US" sz="2000" dirty="0" smtClean="0"/>
              <a:t>design</a:t>
            </a:r>
          </a:p>
          <a:p>
            <a:pPr marL="457200" indent="-457200">
              <a:buFont typeface="+mj-lt"/>
              <a:buAutoNum type="arabicPeriod"/>
            </a:pPr>
            <a:r>
              <a:rPr lang="en-US" sz="2000" dirty="0" smtClean="0"/>
              <a:t>Simplicity is essential</a:t>
            </a:r>
          </a:p>
          <a:p>
            <a:pPr marL="457200" indent="-457200">
              <a:buFont typeface="+mj-lt"/>
              <a:buAutoNum type="arabicPeriod"/>
            </a:pPr>
            <a:r>
              <a:rPr lang="en-US" sz="2000" dirty="0" smtClean="0"/>
              <a:t>Self</a:t>
            </a:r>
            <a:r>
              <a:rPr lang="en-US" sz="2000" dirty="0"/>
              <a:t>-organizing </a:t>
            </a:r>
            <a:r>
              <a:rPr lang="en-US" sz="2000" dirty="0" smtClean="0"/>
              <a:t>teams</a:t>
            </a:r>
          </a:p>
          <a:p>
            <a:pPr marL="457200" indent="-457200">
              <a:buFont typeface="+mj-lt"/>
              <a:buAutoNum type="arabicPeriod"/>
            </a:pPr>
            <a:r>
              <a:rPr lang="en-US" sz="2000" dirty="0" smtClean="0"/>
              <a:t>Regular reflection</a:t>
            </a:r>
            <a:endParaRPr lang="en-US" sz="2000" dirty="0"/>
          </a:p>
        </p:txBody>
      </p:sp>
    </p:spTree>
    <p:extLst>
      <p:ext uri="{BB962C8B-B14F-4D97-AF65-F5344CB8AC3E}">
        <p14:creationId xmlns:p14="http://schemas.microsoft.com/office/powerpoint/2010/main" val="1370035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2787</TotalTime>
  <Words>1149</Words>
  <Application>Microsoft Macintosh PowerPoint</Application>
  <PresentationFormat>On-screen Show (4:3)</PresentationFormat>
  <Paragraphs>250</Paragraphs>
  <Slides>29</Slides>
  <Notes>4</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Chalmers-Gu</vt:lpstr>
      <vt:lpstr>Vorlage</vt:lpstr>
      <vt:lpstr>Agile Principles and Practices</vt:lpstr>
      <vt:lpstr>Overview</vt:lpstr>
      <vt:lpstr>What is Software Engineering?</vt:lpstr>
      <vt:lpstr>Some comparisons</vt:lpstr>
      <vt:lpstr>Software Development as a Game</vt:lpstr>
      <vt:lpstr>Rock-climbing vs Software Development</vt:lpstr>
      <vt:lpstr>Software Development as Manufacturing</vt:lpstr>
      <vt:lpstr>Repetition</vt:lpstr>
      <vt:lpstr>Agile Principles</vt:lpstr>
      <vt:lpstr>XP Principles</vt:lpstr>
      <vt:lpstr>XP Practices</vt:lpstr>
      <vt:lpstr>Scrum Principles</vt:lpstr>
      <vt:lpstr>Scrum practices</vt:lpstr>
      <vt:lpstr>Kanban principles</vt:lpstr>
      <vt:lpstr>Kanban core practices</vt:lpstr>
      <vt:lpstr>Kanban-Board</vt:lpstr>
      <vt:lpstr>Limit work in progress</vt:lpstr>
      <vt:lpstr>WIP Strategy</vt:lpstr>
      <vt:lpstr>Idle Members</vt:lpstr>
      <vt:lpstr>Metrics</vt:lpstr>
      <vt:lpstr>Example</vt:lpstr>
      <vt:lpstr>Example</vt:lpstr>
      <vt:lpstr>Example</vt:lpstr>
      <vt:lpstr>Example</vt:lpstr>
      <vt:lpstr>Example</vt:lpstr>
      <vt:lpstr>Example</vt:lpstr>
      <vt:lpstr>Scrum vs. Kanban</vt:lpstr>
      <vt:lpstr>Scrum vs. Kanban</vt:lpstr>
      <vt:lpstr>Agile Principles</vt:lpstr>
    </vt:vector>
  </TitlesOfParts>
  <Company>Chalmers | University of Gothenburg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and Practices</dc:title>
  <dc:creator>Eric Knauss</dc:creator>
  <cp:lastModifiedBy>Eric Knauss</cp:lastModifiedBy>
  <cp:revision>38</cp:revision>
  <dcterms:created xsi:type="dcterms:W3CDTF">2014-03-30T16:51:02Z</dcterms:created>
  <dcterms:modified xsi:type="dcterms:W3CDTF">2014-04-03T08:51:28Z</dcterms:modified>
</cp:coreProperties>
</file>